
<file path=[Content_Types].xml><?xml version="1.0" encoding="utf-8"?>
<Types xmlns="http://schemas.openxmlformats.org/package/2006/content-types">
  <Default Extension="xml" ContentType="application/xml"/>
  <Default Extension="svg" ContentType="image/svg+xml"/>
  <Default Extension="jpeg" ContentType="image/jpeg"/>
  <Default Extension="jpg" ContentType="image/jpeg"/>
  <Default Extension="rels" ContentType="application/vnd.openxmlformats-package.relationships+xml"/>
  <Default Extension="wdp" ContentType="image/vnd.ms-photo"/>
  <Default Extension="bin" ContentType="application/vnd.openxmlformats-officedocument.presentationml.printerSettings"/>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44"/>
  </p:notesMasterIdLst>
  <p:sldIdLst>
    <p:sldId id="297"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 id="274" r:id="rId20"/>
    <p:sldId id="275" r:id="rId21"/>
    <p:sldId id="276" r:id="rId22"/>
    <p:sldId id="277" r:id="rId23"/>
    <p:sldId id="278" r:id="rId24"/>
    <p:sldId id="279" r:id="rId25"/>
    <p:sldId id="280" r:id="rId26"/>
    <p:sldId id="281" r:id="rId27"/>
    <p:sldId id="282" r:id="rId28"/>
    <p:sldId id="283" r:id="rId29"/>
    <p:sldId id="284" r:id="rId30"/>
    <p:sldId id="285" r:id="rId31"/>
    <p:sldId id="286" r:id="rId32"/>
    <p:sldId id="287" r:id="rId33"/>
    <p:sldId id="288" r:id="rId34"/>
    <p:sldId id="289" r:id="rId35"/>
    <p:sldId id="290" r:id="rId36"/>
    <p:sldId id="291" r:id="rId37"/>
    <p:sldId id="292" r:id="rId38"/>
    <p:sldId id="293" r:id="rId39"/>
    <p:sldId id="294" r:id="rId40"/>
    <p:sldId id="295" r:id="rId41"/>
    <p:sldId id="296" r:id="rId42"/>
    <p:sldId id="298" r:id="rId43"/>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snapToObjects="1">
      <p:cViewPr varScale="1">
        <p:scale>
          <a:sx n="78" d="100"/>
          <a:sy n="78" d="100"/>
        </p:scale>
        <p:origin x="-120" y="-536"/>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gridSpacing cx="76200" cy="76200"/>
</p:viewPr>
</file>

<file path=ppt/_rels/presentation.xml.rels><?xml version="1.0" encoding="UTF-8" standalone="yes"?>
<Relationships xmlns="http://schemas.openxmlformats.org/package/2006/relationships"><Relationship Id="rId46" Type="http://schemas.openxmlformats.org/officeDocument/2006/relationships/presProps" Target="presProps.xml"/><Relationship Id="rId47" Type="http://schemas.openxmlformats.org/officeDocument/2006/relationships/viewProps" Target="viewProps.xml"/><Relationship Id="rId48" Type="http://schemas.openxmlformats.org/officeDocument/2006/relationships/theme" Target="theme/theme1.xml"/><Relationship Id="rId49" Type="http://schemas.openxmlformats.org/officeDocument/2006/relationships/tableStyles" Target="tableStyles.xml"/><Relationship Id="rId20" Type="http://schemas.openxmlformats.org/officeDocument/2006/relationships/slide" Target="slides/slide19.xml"/><Relationship Id="rId21" Type="http://schemas.openxmlformats.org/officeDocument/2006/relationships/slide" Target="slides/slide20.xml"/><Relationship Id="rId22" Type="http://schemas.openxmlformats.org/officeDocument/2006/relationships/slide" Target="slides/slide21.xml"/><Relationship Id="rId23" Type="http://schemas.openxmlformats.org/officeDocument/2006/relationships/slide" Target="slides/slide22.xml"/><Relationship Id="rId24" Type="http://schemas.openxmlformats.org/officeDocument/2006/relationships/slide" Target="slides/slide23.xml"/><Relationship Id="rId25" Type="http://schemas.openxmlformats.org/officeDocument/2006/relationships/slide" Target="slides/slide24.xml"/><Relationship Id="rId26" Type="http://schemas.openxmlformats.org/officeDocument/2006/relationships/slide" Target="slides/slide25.xml"/><Relationship Id="rId27" Type="http://schemas.openxmlformats.org/officeDocument/2006/relationships/slide" Target="slides/slide26.xml"/><Relationship Id="rId28" Type="http://schemas.openxmlformats.org/officeDocument/2006/relationships/slide" Target="slides/slide27.xml"/><Relationship Id="rId29" Type="http://schemas.openxmlformats.org/officeDocument/2006/relationships/slide" Target="slides/slide28.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30" Type="http://schemas.openxmlformats.org/officeDocument/2006/relationships/slide" Target="slides/slide29.xml"/><Relationship Id="rId31" Type="http://schemas.openxmlformats.org/officeDocument/2006/relationships/slide" Target="slides/slide30.xml"/><Relationship Id="rId32" Type="http://schemas.openxmlformats.org/officeDocument/2006/relationships/slide" Target="slides/slide31.xml"/><Relationship Id="rId9" Type="http://schemas.openxmlformats.org/officeDocument/2006/relationships/slide" Target="slides/slide8.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 Id="rId33" Type="http://schemas.openxmlformats.org/officeDocument/2006/relationships/slide" Target="slides/slide32.xml"/><Relationship Id="rId34" Type="http://schemas.openxmlformats.org/officeDocument/2006/relationships/slide" Target="slides/slide33.xml"/><Relationship Id="rId35" Type="http://schemas.openxmlformats.org/officeDocument/2006/relationships/slide" Target="slides/slide34.xml"/><Relationship Id="rId36" Type="http://schemas.openxmlformats.org/officeDocument/2006/relationships/slide" Target="slides/slide35.xml"/><Relationship Id="rId10" Type="http://schemas.openxmlformats.org/officeDocument/2006/relationships/slide" Target="slides/slide9.xml"/><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slide" Target="slides/slide12.xml"/><Relationship Id="rId14" Type="http://schemas.openxmlformats.org/officeDocument/2006/relationships/slide" Target="slides/slide13.xml"/><Relationship Id="rId15" Type="http://schemas.openxmlformats.org/officeDocument/2006/relationships/slide" Target="slides/slide14.xml"/><Relationship Id="rId16" Type="http://schemas.openxmlformats.org/officeDocument/2006/relationships/slide" Target="slides/slide15.xml"/><Relationship Id="rId17" Type="http://schemas.openxmlformats.org/officeDocument/2006/relationships/slide" Target="slides/slide16.xml"/><Relationship Id="rId18" Type="http://schemas.openxmlformats.org/officeDocument/2006/relationships/slide" Target="slides/slide17.xml"/><Relationship Id="rId19" Type="http://schemas.openxmlformats.org/officeDocument/2006/relationships/slide" Target="slides/slide18.xml"/><Relationship Id="rId37" Type="http://schemas.openxmlformats.org/officeDocument/2006/relationships/slide" Target="slides/slide36.xml"/><Relationship Id="rId38" Type="http://schemas.openxmlformats.org/officeDocument/2006/relationships/slide" Target="slides/slide37.xml"/><Relationship Id="rId39" Type="http://schemas.openxmlformats.org/officeDocument/2006/relationships/slide" Target="slides/slide38.xml"/><Relationship Id="rId40" Type="http://schemas.openxmlformats.org/officeDocument/2006/relationships/slide" Target="slides/slide39.xml"/><Relationship Id="rId41" Type="http://schemas.openxmlformats.org/officeDocument/2006/relationships/slide" Target="slides/slide40.xml"/><Relationship Id="rId42" Type="http://schemas.openxmlformats.org/officeDocument/2006/relationships/slide" Target="slides/slide41.xml"/><Relationship Id="rId43" Type="http://schemas.openxmlformats.org/officeDocument/2006/relationships/slide" Target="slides/slide42.xml"/><Relationship Id="rId44" Type="http://schemas.openxmlformats.org/officeDocument/2006/relationships/notesMaster" Target="notesMasters/notesMaster1.xml"/><Relationship Id="rId45" Type="http://schemas.openxmlformats.org/officeDocument/2006/relationships/printerSettings" Target="printerSettings/printerSettings1.bin"/></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53C5A53F-8444-9349-988F-305607D2817B}" type="datetimeFigureOut">
              <a:rPr lang="en-US" smtClean="0"/>
              <a:t>8/26/20</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D95F506A-487E-B04D-AA93-A5F8C332B6DF}" type="slidenum">
              <a:rPr lang="en-US" smtClean="0"/>
              <a:t>‹#›</a:t>
            </a:fld>
            <a:endParaRPr lang="en-US"/>
          </a:p>
        </p:txBody>
      </p:sp>
    </p:spTree>
    <p:extLst>
      <p:ext uri="{BB962C8B-B14F-4D97-AF65-F5344CB8AC3E}">
        <p14:creationId xmlns:p14="http://schemas.microsoft.com/office/powerpoint/2010/main" val="845601317"/>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6.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7.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8.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9.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0.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1.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2.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3.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4.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5.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6.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7.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8.xml"/></Relationships>
</file>

<file path=ppt/notesSlides/_rels/notesSlide1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9.xml"/></Relationships>
</file>

<file path=ppt/notesSlides/_rels/notesSlide1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0.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The key to understanding the language is awareness, once there is awareness there is an avenue for chance and space to respond vs. react,</a:t>
            </a:r>
            <a:r>
              <a:rPr lang="en-US" baseline="0" dirty="0" smtClean="0"/>
              <a:t> ask for help, increase capital, etc.</a:t>
            </a:r>
            <a:endParaRPr lang="en-US" dirty="0"/>
          </a:p>
        </p:txBody>
      </p:sp>
      <p:sp>
        <p:nvSpPr>
          <p:cNvPr id="4" name="Slide Number Placeholder 3"/>
          <p:cNvSpPr>
            <a:spLocks noGrp="1"/>
          </p:cNvSpPr>
          <p:nvPr>
            <p:ph type="sldNum" sz="quarter" idx="10"/>
          </p:nvPr>
        </p:nvSpPr>
        <p:spPr/>
        <p:txBody>
          <a:bodyPr/>
          <a:lstStyle/>
          <a:p>
            <a:fld id="{B387D18F-E26E-4D7B-9E0B-5B3209E833F3}" type="slidenum">
              <a:rPr lang="en-US" smtClean="0"/>
              <a:t>7</a:t>
            </a:fld>
            <a:endParaRPr lang="en-US"/>
          </a:p>
        </p:txBody>
      </p:sp>
    </p:spTree>
    <p:extLst>
      <p:ext uri="{BB962C8B-B14F-4D97-AF65-F5344CB8AC3E}">
        <p14:creationId xmlns:p14="http://schemas.microsoft.com/office/powerpoint/2010/main" val="178049222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line with the CPS code of practice mutuality is a major component of the relationship. The CPS is not the fixer, the CPS brings lived experience and resources to the relationship that in companion with family strengths  can be used to accomplish family goals.</a:t>
            </a:r>
          </a:p>
        </p:txBody>
      </p:sp>
      <p:sp>
        <p:nvSpPr>
          <p:cNvPr id="4" name="Slide Number Placeholder 3"/>
          <p:cNvSpPr>
            <a:spLocks noGrp="1"/>
          </p:cNvSpPr>
          <p:nvPr>
            <p:ph type="sldNum" sz="quarter" idx="5"/>
          </p:nvPr>
        </p:nvSpPr>
        <p:spPr/>
        <p:txBody>
          <a:bodyPr/>
          <a:lstStyle/>
          <a:p>
            <a:fld id="{EC20C451-5D4E-4E28-AE20-0B6016015AF5}" type="slidenum">
              <a:rPr lang="en-US" smtClean="0"/>
              <a:t>26</a:t>
            </a:fld>
            <a:endParaRPr lang="en-US"/>
          </a:p>
        </p:txBody>
      </p:sp>
    </p:spTree>
    <p:extLst>
      <p:ext uri="{BB962C8B-B14F-4D97-AF65-F5344CB8AC3E}">
        <p14:creationId xmlns:p14="http://schemas.microsoft.com/office/powerpoint/2010/main" val="308430057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14350">
              <a:defRPr/>
            </a:pPr>
            <a:r>
              <a:rPr lang="en-US" dirty="0"/>
              <a:t>Establishing a </a:t>
            </a:r>
            <a:r>
              <a:rPr lang="en-US" b="1" dirty="0"/>
              <a:t>trusting </a:t>
            </a:r>
            <a:r>
              <a:rPr lang="en-US" dirty="0"/>
              <a:t>relationship allows supporter to have deeper insight into family dynamic – seeing beyond the obvious – always transparent</a:t>
            </a:r>
          </a:p>
          <a:p>
            <a:r>
              <a:rPr lang="en-US" b="1" dirty="0"/>
              <a:t>Proactive</a:t>
            </a:r>
            <a:r>
              <a:rPr lang="en-US" dirty="0"/>
              <a:t> – as part of a team in an integrated care system family supporter will help providers be aware of concerns that can impact other issues </a:t>
            </a:r>
            <a:r>
              <a:rPr lang="en-US" dirty="0" err="1"/>
              <a:t>eg</a:t>
            </a:r>
            <a:r>
              <a:rPr lang="en-US" dirty="0"/>
              <a:t> medical treatments and transportation, stigma and upcoming life events that might affect family dynamic</a:t>
            </a:r>
          </a:p>
          <a:p>
            <a:r>
              <a:rPr lang="en-US" b="1" dirty="0"/>
              <a:t>Available </a:t>
            </a:r>
            <a:r>
              <a:rPr lang="en-US" dirty="0"/>
              <a:t>at life changing events especially transition – should be part of the transition process;</a:t>
            </a:r>
          </a:p>
          <a:p>
            <a:pPr marL="171441" indent="-171441">
              <a:buFont typeface="Arial" panose="020B0604020202020204" pitchFamily="34" charset="0"/>
              <a:buChar char="•"/>
            </a:pPr>
            <a:r>
              <a:rPr lang="en-US" dirty="0"/>
              <a:t>pregnancy</a:t>
            </a:r>
          </a:p>
          <a:p>
            <a:pPr marL="171441" indent="-171441">
              <a:buFont typeface="Arial" panose="020B0604020202020204" pitchFamily="34" charset="0"/>
              <a:buChar char="•"/>
            </a:pPr>
            <a:r>
              <a:rPr lang="en-US" dirty="0"/>
              <a:t>diagnosis of any kind</a:t>
            </a:r>
          </a:p>
          <a:p>
            <a:pPr marL="171441" indent="-171441">
              <a:buFont typeface="Arial" panose="020B0604020202020204" pitchFamily="34" charset="0"/>
              <a:buChar char="•"/>
            </a:pPr>
            <a:r>
              <a:rPr lang="en-US" dirty="0"/>
              <a:t>changes in relationships</a:t>
            </a:r>
          </a:p>
          <a:p>
            <a:pPr marL="171441" indent="-171441">
              <a:buFont typeface="Arial" panose="020B0604020202020204" pitchFamily="34" charset="0"/>
              <a:buChar char="•"/>
            </a:pPr>
            <a:r>
              <a:rPr lang="en-US" dirty="0"/>
              <a:t>retirement</a:t>
            </a:r>
          </a:p>
          <a:p>
            <a:pPr marL="171441" indent="-171441">
              <a:buFont typeface="Arial" panose="020B0604020202020204" pitchFamily="34" charset="0"/>
              <a:buChar char="•"/>
            </a:pPr>
            <a:r>
              <a:rPr lang="en-US" dirty="0"/>
              <a:t>Death</a:t>
            </a:r>
          </a:p>
          <a:p>
            <a:r>
              <a:rPr lang="en-US" b="1" dirty="0"/>
              <a:t>Consistency</a:t>
            </a:r>
          </a:p>
          <a:p>
            <a:r>
              <a:rPr lang="en-US" b="0" dirty="0"/>
              <a:t>A system can be created so that there is consistency in the relationship.</a:t>
            </a:r>
          </a:p>
          <a:p>
            <a:endParaRPr lang="en-US" dirty="0"/>
          </a:p>
        </p:txBody>
      </p:sp>
      <p:sp>
        <p:nvSpPr>
          <p:cNvPr id="4" name="Slide Number Placeholder 3"/>
          <p:cNvSpPr>
            <a:spLocks noGrp="1"/>
          </p:cNvSpPr>
          <p:nvPr>
            <p:ph type="sldNum" sz="quarter" idx="5"/>
          </p:nvPr>
        </p:nvSpPr>
        <p:spPr/>
        <p:txBody>
          <a:bodyPr/>
          <a:lstStyle/>
          <a:p>
            <a:fld id="{EC20C451-5D4E-4E28-AE20-0B6016015AF5}" type="slidenum">
              <a:rPr lang="en-US" smtClean="0"/>
              <a:t>27</a:t>
            </a:fld>
            <a:endParaRPr lang="en-US"/>
          </a:p>
        </p:txBody>
      </p:sp>
    </p:spTree>
    <p:extLst>
      <p:ext uri="{BB962C8B-B14F-4D97-AF65-F5344CB8AC3E}">
        <p14:creationId xmlns:p14="http://schemas.microsoft.com/office/powerpoint/2010/main" val="297502606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Certification in the role of Family Support specialist is very important to the process. Not only will participants develop new skills and strengthen existing ones. Certification will help Family Supporters advocate with the family as a ‘professional’</a:t>
            </a:r>
          </a:p>
        </p:txBody>
      </p:sp>
      <p:sp>
        <p:nvSpPr>
          <p:cNvPr id="4" name="Slide Number Placeholder 3"/>
          <p:cNvSpPr>
            <a:spLocks noGrp="1"/>
          </p:cNvSpPr>
          <p:nvPr>
            <p:ph type="sldNum" sz="quarter" idx="10"/>
          </p:nvPr>
        </p:nvSpPr>
        <p:spPr/>
        <p:txBody>
          <a:bodyPr/>
          <a:lstStyle/>
          <a:p>
            <a:fld id="{EC20C451-5D4E-4E28-AE20-0B6016015AF5}" type="slidenum">
              <a:rPr lang="en-US" smtClean="0"/>
              <a:t>28</a:t>
            </a:fld>
            <a:endParaRPr lang="en-US"/>
          </a:p>
        </p:txBody>
      </p:sp>
    </p:spTree>
    <p:extLst>
      <p:ext uri="{BB962C8B-B14F-4D97-AF65-F5344CB8AC3E}">
        <p14:creationId xmlns:p14="http://schemas.microsoft.com/office/powerpoint/2010/main" val="335050993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I’ve mapped out a curriculum that I think will give family supporters a good background in the skills that they may need</a:t>
            </a:r>
          </a:p>
        </p:txBody>
      </p:sp>
      <p:sp>
        <p:nvSpPr>
          <p:cNvPr id="4" name="Slide Number Placeholder 3"/>
          <p:cNvSpPr>
            <a:spLocks noGrp="1"/>
          </p:cNvSpPr>
          <p:nvPr>
            <p:ph type="sldNum" sz="quarter" idx="5"/>
          </p:nvPr>
        </p:nvSpPr>
        <p:spPr/>
        <p:txBody>
          <a:bodyPr/>
          <a:lstStyle/>
          <a:p>
            <a:fld id="{EC20C451-5D4E-4E28-AE20-0B6016015AF5}" type="slidenum">
              <a:rPr lang="en-US" smtClean="0"/>
              <a:t>29</a:t>
            </a:fld>
            <a:endParaRPr lang="en-US"/>
          </a:p>
        </p:txBody>
      </p:sp>
    </p:spTree>
    <p:extLst>
      <p:ext uri="{BB962C8B-B14F-4D97-AF65-F5344CB8AC3E}">
        <p14:creationId xmlns:p14="http://schemas.microsoft.com/office/powerpoint/2010/main" val="124212409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Session one will explore – the definition of family and  how to engage with respect and empathy. </a:t>
            </a:r>
          </a:p>
          <a:p>
            <a:r>
              <a:rPr lang="en-US" dirty="0"/>
              <a:t>Establishing a trusting relationship allows supporters to have deeper insight into family dynamic – seeing beyond the obvious. This can influence the goals of the family which at face value might seem to have a lower priority than others.</a:t>
            </a:r>
          </a:p>
        </p:txBody>
      </p:sp>
      <p:sp>
        <p:nvSpPr>
          <p:cNvPr id="4" name="Slide Number Placeholder 3"/>
          <p:cNvSpPr>
            <a:spLocks noGrp="1"/>
          </p:cNvSpPr>
          <p:nvPr>
            <p:ph type="sldNum" sz="quarter" idx="5"/>
          </p:nvPr>
        </p:nvSpPr>
        <p:spPr/>
        <p:txBody>
          <a:bodyPr/>
          <a:lstStyle/>
          <a:p>
            <a:fld id="{EC20C451-5D4E-4E28-AE20-0B6016015AF5}" type="slidenum">
              <a:rPr lang="en-US" smtClean="0"/>
              <a:t>30</a:t>
            </a:fld>
            <a:endParaRPr lang="en-US"/>
          </a:p>
        </p:txBody>
      </p:sp>
    </p:spTree>
    <p:extLst>
      <p:ext uri="{BB962C8B-B14F-4D97-AF65-F5344CB8AC3E}">
        <p14:creationId xmlns:p14="http://schemas.microsoft.com/office/powerpoint/2010/main" val="892729431"/>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my work as a family partner a lot of my work involved reducing the trauma created by the environment and working on issues that existed beyond the narrow definition of mental health</a:t>
            </a:r>
          </a:p>
        </p:txBody>
      </p:sp>
      <p:sp>
        <p:nvSpPr>
          <p:cNvPr id="4" name="Slide Number Placeholder 3"/>
          <p:cNvSpPr>
            <a:spLocks noGrp="1"/>
          </p:cNvSpPr>
          <p:nvPr>
            <p:ph type="sldNum" sz="quarter" idx="5"/>
          </p:nvPr>
        </p:nvSpPr>
        <p:spPr/>
        <p:txBody>
          <a:bodyPr/>
          <a:lstStyle/>
          <a:p>
            <a:fld id="{EC20C451-5D4E-4E28-AE20-0B6016015AF5}" type="slidenum">
              <a:rPr lang="en-US" smtClean="0"/>
              <a:t>31</a:t>
            </a:fld>
            <a:endParaRPr lang="en-US"/>
          </a:p>
        </p:txBody>
      </p:sp>
    </p:spTree>
    <p:extLst>
      <p:ext uri="{BB962C8B-B14F-4D97-AF65-F5344CB8AC3E}">
        <p14:creationId xmlns:p14="http://schemas.microsoft.com/office/powerpoint/2010/main" val="908860007"/>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It is widely recognized that experiences of trauma can have on families and the way it has affected the way it is affecting them now. There should also be a discussion of the trauma that family supporters have experienced and how it may affect the way that they interact with the families that they are working with</a:t>
            </a:r>
          </a:p>
        </p:txBody>
      </p:sp>
      <p:sp>
        <p:nvSpPr>
          <p:cNvPr id="4" name="Slide Number Placeholder 3"/>
          <p:cNvSpPr>
            <a:spLocks noGrp="1"/>
          </p:cNvSpPr>
          <p:nvPr>
            <p:ph type="sldNum" sz="quarter" idx="5"/>
          </p:nvPr>
        </p:nvSpPr>
        <p:spPr/>
        <p:txBody>
          <a:bodyPr/>
          <a:lstStyle/>
          <a:p>
            <a:fld id="{EC20C451-5D4E-4E28-AE20-0B6016015AF5}" type="slidenum">
              <a:rPr lang="en-US" smtClean="0"/>
              <a:t>32</a:t>
            </a:fld>
            <a:endParaRPr lang="en-US"/>
          </a:p>
        </p:txBody>
      </p:sp>
    </p:spTree>
    <p:extLst>
      <p:ext uri="{BB962C8B-B14F-4D97-AF65-F5344CB8AC3E}">
        <p14:creationId xmlns:p14="http://schemas.microsoft.com/office/powerpoint/2010/main" val="106831513"/>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Communication skills are so important to establishing constructive relationships with family members, providers and with the community. I learned the hard way that certain ways of communicating were not getting me the results that I needed. I found that role playing exercises were helpful as a way to rehearse for meetings with schools and providers, conversations around legal issues, getting financial help and reintegration into the community. There are many more. Careful listening by supporters and family members can improve understanding and enable cooperation between individuals.</a:t>
            </a:r>
          </a:p>
        </p:txBody>
      </p:sp>
      <p:sp>
        <p:nvSpPr>
          <p:cNvPr id="4" name="Slide Number Placeholder 3"/>
          <p:cNvSpPr>
            <a:spLocks noGrp="1"/>
          </p:cNvSpPr>
          <p:nvPr>
            <p:ph type="sldNum" sz="quarter" idx="5"/>
          </p:nvPr>
        </p:nvSpPr>
        <p:spPr/>
        <p:txBody>
          <a:bodyPr/>
          <a:lstStyle/>
          <a:p>
            <a:fld id="{EC20C451-5D4E-4E28-AE20-0B6016015AF5}" type="slidenum">
              <a:rPr lang="en-US" smtClean="0"/>
              <a:t>33</a:t>
            </a:fld>
            <a:endParaRPr lang="en-US"/>
          </a:p>
        </p:txBody>
      </p:sp>
    </p:spTree>
    <p:extLst>
      <p:ext uri="{BB962C8B-B14F-4D97-AF65-F5344CB8AC3E}">
        <p14:creationId xmlns:p14="http://schemas.microsoft.com/office/powerpoint/2010/main" val="243659059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is for supporters who have more experience in the area of substance use than mental health. This could also be offered as a stand-alone training.</a:t>
            </a:r>
          </a:p>
        </p:txBody>
      </p:sp>
      <p:sp>
        <p:nvSpPr>
          <p:cNvPr id="4" name="Slide Number Placeholder 3"/>
          <p:cNvSpPr>
            <a:spLocks noGrp="1"/>
          </p:cNvSpPr>
          <p:nvPr>
            <p:ph type="sldNum" sz="quarter" idx="10"/>
          </p:nvPr>
        </p:nvSpPr>
        <p:spPr/>
        <p:txBody>
          <a:bodyPr/>
          <a:lstStyle/>
          <a:p>
            <a:fld id="{EC20C451-5D4E-4E28-AE20-0B6016015AF5}" type="slidenum">
              <a:rPr lang="en-US" smtClean="0"/>
              <a:t>34</a:t>
            </a:fld>
            <a:endParaRPr lang="en-US"/>
          </a:p>
        </p:txBody>
      </p:sp>
    </p:spTree>
    <p:extLst>
      <p:ext uri="{BB962C8B-B14F-4D97-AF65-F5344CB8AC3E}">
        <p14:creationId xmlns:p14="http://schemas.microsoft.com/office/powerpoint/2010/main" val="2882648451"/>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897301">
              <a:defRPr/>
            </a:pPr>
            <a:r>
              <a:rPr lang="en-US" dirty="0"/>
              <a:t>This is for supporters who have more experience in the area of mental health than substance use This could also be offered as a stand-alone training.</a:t>
            </a:r>
          </a:p>
          <a:p>
            <a:endParaRPr lang="en-US" dirty="0"/>
          </a:p>
        </p:txBody>
      </p:sp>
      <p:sp>
        <p:nvSpPr>
          <p:cNvPr id="4" name="Slide Number Placeholder 3"/>
          <p:cNvSpPr>
            <a:spLocks noGrp="1"/>
          </p:cNvSpPr>
          <p:nvPr>
            <p:ph type="sldNum" sz="quarter" idx="5"/>
          </p:nvPr>
        </p:nvSpPr>
        <p:spPr/>
        <p:txBody>
          <a:bodyPr/>
          <a:lstStyle/>
          <a:p>
            <a:fld id="{EC20C451-5D4E-4E28-AE20-0B6016015AF5}" type="slidenum">
              <a:rPr lang="en-US" smtClean="0"/>
              <a:t>35</a:t>
            </a:fld>
            <a:endParaRPr lang="en-US"/>
          </a:p>
        </p:txBody>
      </p:sp>
    </p:spTree>
    <p:extLst>
      <p:ext uri="{BB962C8B-B14F-4D97-AF65-F5344CB8AC3E}">
        <p14:creationId xmlns:p14="http://schemas.microsoft.com/office/powerpoint/2010/main" val="1705542638"/>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goal is to work with others to create a person who has ‘whole health’ including mental health. This includes working on habits that obviously contribute to chronic health problems but also exploring what can work as a compliment to the existing care routine.</a:t>
            </a:r>
          </a:p>
        </p:txBody>
      </p:sp>
      <p:sp>
        <p:nvSpPr>
          <p:cNvPr id="4" name="Slide Number Placeholder 3"/>
          <p:cNvSpPr>
            <a:spLocks noGrp="1"/>
          </p:cNvSpPr>
          <p:nvPr>
            <p:ph type="sldNum" sz="quarter" idx="5"/>
          </p:nvPr>
        </p:nvSpPr>
        <p:spPr/>
        <p:txBody>
          <a:bodyPr/>
          <a:lstStyle/>
          <a:p>
            <a:fld id="{EC20C451-5D4E-4E28-AE20-0B6016015AF5}" type="slidenum">
              <a:rPr lang="en-US" smtClean="0"/>
              <a:t>36</a:t>
            </a:fld>
            <a:endParaRPr lang="en-US"/>
          </a:p>
        </p:txBody>
      </p:sp>
    </p:spTree>
    <p:extLst>
      <p:ext uri="{BB962C8B-B14F-4D97-AF65-F5344CB8AC3E}">
        <p14:creationId xmlns:p14="http://schemas.microsoft.com/office/powerpoint/2010/main" val="1734983293"/>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There are eight components to the final day of training. These could be offered for a single day or half a day. There would be the option of offering these as stand-alone trainings and creating on-line content.</a:t>
            </a:r>
          </a:p>
          <a:p>
            <a:endParaRPr lang="en-US" dirty="0"/>
          </a:p>
          <a:p>
            <a:r>
              <a:rPr lang="en-US" dirty="0"/>
              <a:t>Transitioning from school and concerns of young adults would emphasize the continuing needs of the family whether the adult child remains in the family or not. There would be a focus on addressing the needs of young adults and creating their own supporting ‘families’. Ideally family supporters and young adult peer specialists would be able to engage with the family before the end of school.</a:t>
            </a:r>
          </a:p>
        </p:txBody>
      </p:sp>
      <p:sp>
        <p:nvSpPr>
          <p:cNvPr id="4" name="Slide Number Placeholder 3"/>
          <p:cNvSpPr>
            <a:spLocks noGrp="1"/>
          </p:cNvSpPr>
          <p:nvPr>
            <p:ph type="sldNum" sz="quarter" idx="5"/>
          </p:nvPr>
        </p:nvSpPr>
        <p:spPr/>
        <p:txBody>
          <a:bodyPr/>
          <a:lstStyle/>
          <a:p>
            <a:fld id="{EC20C451-5D4E-4E28-AE20-0B6016015AF5}" type="slidenum">
              <a:rPr lang="en-US" smtClean="0"/>
              <a:t>37</a:t>
            </a:fld>
            <a:endParaRPr lang="en-US"/>
          </a:p>
        </p:txBody>
      </p:sp>
    </p:spTree>
    <p:extLst>
      <p:ext uri="{BB962C8B-B14F-4D97-AF65-F5344CB8AC3E}">
        <p14:creationId xmlns:p14="http://schemas.microsoft.com/office/powerpoint/2010/main" val="3020582160"/>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Welcome to the system is exactly as it sounds,</a:t>
            </a:r>
          </a:p>
          <a:p>
            <a:r>
              <a:rPr lang="en-US" dirty="0"/>
              <a:t>The component on Disabilities will focus on the issues and rights of persons being identified as ‘disabled’</a:t>
            </a:r>
          </a:p>
        </p:txBody>
      </p:sp>
      <p:sp>
        <p:nvSpPr>
          <p:cNvPr id="4" name="Slide Number Placeholder 3"/>
          <p:cNvSpPr>
            <a:spLocks noGrp="1"/>
          </p:cNvSpPr>
          <p:nvPr>
            <p:ph type="sldNum" sz="quarter" idx="10"/>
          </p:nvPr>
        </p:nvSpPr>
        <p:spPr/>
        <p:txBody>
          <a:bodyPr/>
          <a:lstStyle/>
          <a:p>
            <a:fld id="{EC20C451-5D4E-4E28-AE20-0B6016015AF5}" type="slidenum">
              <a:rPr lang="en-US" smtClean="0"/>
              <a:t>38</a:t>
            </a:fld>
            <a:endParaRPr lang="en-US"/>
          </a:p>
        </p:txBody>
      </p:sp>
    </p:spTree>
    <p:extLst>
      <p:ext uri="{BB962C8B-B14F-4D97-AF65-F5344CB8AC3E}">
        <p14:creationId xmlns:p14="http://schemas.microsoft.com/office/powerpoint/2010/main" val="2517838810"/>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Unfortunately families challenged by mental health issues are often embroiled in legal conflict too. Both these course components cover legal rights both in the courthouse of within an institution or in a jail.</a:t>
            </a:r>
          </a:p>
        </p:txBody>
      </p:sp>
      <p:sp>
        <p:nvSpPr>
          <p:cNvPr id="4" name="Slide Number Placeholder 3"/>
          <p:cNvSpPr>
            <a:spLocks noGrp="1"/>
          </p:cNvSpPr>
          <p:nvPr>
            <p:ph type="sldNum" sz="quarter" idx="10"/>
          </p:nvPr>
        </p:nvSpPr>
        <p:spPr/>
        <p:txBody>
          <a:bodyPr/>
          <a:lstStyle/>
          <a:p>
            <a:fld id="{EC20C451-5D4E-4E28-AE20-0B6016015AF5}" type="slidenum">
              <a:rPr lang="en-US" smtClean="0"/>
              <a:t>39</a:t>
            </a:fld>
            <a:endParaRPr lang="en-US"/>
          </a:p>
        </p:txBody>
      </p:sp>
    </p:spTree>
    <p:extLst>
      <p:ext uri="{BB962C8B-B14F-4D97-AF65-F5344CB8AC3E}">
        <p14:creationId xmlns:p14="http://schemas.microsoft.com/office/powerpoint/2010/main" val="774747571"/>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Housing is a major issue for anyone with a low income, yet it is widely acknowledged to be a major stepping stone towards recovery This section would examine options for obtaining and advocating for reasonably priced housing.</a:t>
            </a:r>
          </a:p>
          <a:p>
            <a:endParaRPr lang="en-US" dirty="0"/>
          </a:p>
          <a:p>
            <a:r>
              <a:rPr lang="en-US" dirty="0"/>
              <a:t>Special concerns for older adults would cover potential problems faced when family members age. These might include grief, chronic physical issues and neurological diseases, housing, benefits and concerns about caregiving.</a:t>
            </a:r>
          </a:p>
        </p:txBody>
      </p:sp>
      <p:sp>
        <p:nvSpPr>
          <p:cNvPr id="4" name="Slide Number Placeholder 3"/>
          <p:cNvSpPr>
            <a:spLocks noGrp="1"/>
          </p:cNvSpPr>
          <p:nvPr>
            <p:ph type="sldNum" sz="quarter" idx="5"/>
          </p:nvPr>
        </p:nvSpPr>
        <p:spPr/>
        <p:txBody>
          <a:bodyPr/>
          <a:lstStyle/>
          <a:p>
            <a:fld id="{EC20C451-5D4E-4E28-AE20-0B6016015AF5}" type="slidenum">
              <a:rPr lang="en-US" smtClean="0"/>
              <a:t>40</a:t>
            </a:fld>
            <a:endParaRPr lang="en-US"/>
          </a:p>
        </p:txBody>
      </p:sp>
    </p:spTree>
    <p:extLst>
      <p:ext uri="{BB962C8B-B14F-4D97-AF65-F5344CB8AC3E}">
        <p14:creationId xmlns:p14="http://schemas.microsoft.com/office/powerpoint/2010/main" val="244568363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0980050B-94F5-F744-88D9-E983DF653F85}" type="datetimeFigureOut">
              <a:rPr lang="en-US" smtClean="0"/>
              <a:t>8/26/20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DEC804E-AEE5-0140-BBF3-5F042C803857}" type="slidenum">
              <a:rPr lang="en-US" smtClean="0"/>
              <a:t>‹#›</a:t>
            </a:fld>
            <a:endParaRPr lang="en-US"/>
          </a:p>
        </p:txBody>
      </p:sp>
    </p:spTree>
    <p:extLst>
      <p:ext uri="{BB962C8B-B14F-4D97-AF65-F5344CB8AC3E}">
        <p14:creationId xmlns:p14="http://schemas.microsoft.com/office/powerpoint/2010/main" val="34856480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0980050B-94F5-F744-88D9-E983DF653F85}" type="datetimeFigureOut">
              <a:rPr lang="en-US" smtClean="0"/>
              <a:t>8/26/20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DEC804E-AEE5-0140-BBF3-5F042C803857}" type="slidenum">
              <a:rPr lang="en-US" smtClean="0"/>
              <a:t>‹#›</a:t>
            </a:fld>
            <a:endParaRPr lang="en-US"/>
          </a:p>
        </p:txBody>
      </p:sp>
    </p:spTree>
    <p:extLst>
      <p:ext uri="{BB962C8B-B14F-4D97-AF65-F5344CB8AC3E}">
        <p14:creationId xmlns:p14="http://schemas.microsoft.com/office/powerpoint/2010/main" val="297843547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0980050B-94F5-F744-88D9-E983DF653F85}" type="datetimeFigureOut">
              <a:rPr lang="en-US" smtClean="0"/>
              <a:t>8/26/20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DEC804E-AEE5-0140-BBF3-5F042C803857}" type="slidenum">
              <a:rPr lang="en-US" smtClean="0"/>
              <a:t>‹#›</a:t>
            </a:fld>
            <a:endParaRPr lang="en-US"/>
          </a:p>
        </p:txBody>
      </p:sp>
    </p:spTree>
    <p:extLst>
      <p:ext uri="{BB962C8B-B14F-4D97-AF65-F5344CB8AC3E}">
        <p14:creationId xmlns:p14="http://schemas.microsoft.com/office/powerpoint/2010/main" val="84074958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0980050B-94F5-F744-88D9-E983DF653F85}" type="datetimeFigureOut">
              <a:rPr lang="en-US" smtClean="0"/>
              <a:t>8/26/20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DEC804E-AEE5-0140-BBF3-5F042C803857}" type="slidenum">
              <a:rPr lang="en-US" smtClean="0"/>
              <a:t>‹#›</a:t>
            </a:fld>
            <a:endParaRPr lang="en-US"/>
          </a:p>
        </p:txBody>
      </p:sp>
    </p:spTree>
    <p:extLst>
      <p:ext uri="{BB962C8B-B14F-4D97-AF65-F5344CB8AC3E}">
        <p14:creationId xmlns:p14="http://schemas.microsoft.com/office/powerpoint/2010/main" val="128558766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0980050B-94F5-F744-88D9-E983DF653F85}" type="datetimeFigureOut">
              <a:rPr lang="en-US" smtClean="0"/>
              <a:t>8/26/20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0DEC804E-AEE5-0140-BBF3-5F042C803857}" type="slidenum">
              <a:rPr lang="en-US" smtClean="0"/>
              <a:t>‹#›</a:t>
            </a:fld>
            <a:endParaRPr lang="en-US"/>
          </a:p>
        </p:txBody>
      </p:sp>
    </p:spTree>
    <p:extLst>
      <p:ext uri="{BB962C8B-B14F-4D97-AF65-F5344CB8AC3E}">
        <p14:creationId xmlns:p14="http://schemas.microsoft.com/office/powerpoint/2010/main" val="63534372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0980050B-94F5-F744-88D9-E983DF653F85}" type="datetimeFigureOut">
              <a:rPr lang="en-US" smtClean="0"/>
              <a:t>8/26/20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0DEC804E-AEE5-0140-BBF3-5F042C803857}" type="slidenum">
              <a:rPr lang="en-US" smtClean="0"/>
              <a:t>‹#›</a:t>
            </a:fld>
            <a:endParaRPr lang="en-US"/>
          </a:p>
        </p:txBody>
      </p:sp>
    </p:spTree>
    <p:extLst>
      <p:ext uri="{BB962C8B-B14F-4D97-AF65-F5344CB8AC3E}">
        <p14:creationId xmlns:p14="http://schemas.microsoft.com/office/powerpoint/2010/main" val="302596937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980050B-94F5-F744-88D9-E983DF653F85}" type="datetimeFigureOut">
              <a:rPr lang="en-US" smtClean="0"/>
              <a:t>8/26/20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0DEC804E-AEE5-0140-BBF3-5F042C803857}" type="slidenum">
              <a:rPr lang="en-US" smtClean="0"/>
              <a:t>‹#›</a:t>
            </a:fld>
            <a:endParaRPr lang="en-US"/>
          </a:p>
        </p:txBody>
      </p:sp>
    </p:spTree>
    <p:extLst>
      <p:ext uri="{BB962C8B-B14F-4D97-AF65-F5344CB8AC3E}">
        <p14:creationId xmlns:p14="http://schemas.microsoft.com/office/powerpoint/2010/main" val="211749478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0980050B-94F5-F744-88D9-E983DF653F85}" type="datetimeFigureOut">
              <a:rPr lang="en-US" smtClean="0"/>
              <a:t>8/26/20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DEC804E-AEE5-0140-BBF3-5F042C803857}" type="slidenum">
              <a:rPr lang="en-US" smtClean="0"/>
              <a:t>‹#›</a:t>
            </a:fld>
            <a:endParaRPr lang="en-US"/>
          </a:p>
        </p:txBody>
      </p:sp>
    </p:spTree>
    <p:extLst>
      <p:ext uri="{BB962C8B-B14F-4D97-AF65-F5344CB8AC3E}">
        <p14:creationId xmlns:p14="http://schemas.microsoft.com/office/powerpoint/2010/main" val="205428657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0980050B-94F5-F744-88D9-E983DF653F85}" type="datetimeFigureOut">
              <a:rPr lang="en-US" smtClean="0"/>
              <a:t>8/26/20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DEC804E-AEE5-0140-BBF3-5F042C803857}" type="slidenum">
              <a:rPr lang="en-US" smtClean="0"/>
              <a:t>‹#›</a:t>
            </a:fld>
            <a:endParaRPr lang="en-US"/>
          </a:p>
        </p:txBody>
      </p:sp>
    </p:spTree>
    <p:extLst>
      <p:ext uri="{BB962C8B-B14F-4D97-AF65-F5344CB8AC3E}">
        <p14:creationId xmlns:p14="http://schemas.microsoft.com/office/powerpoint/2010/main" val="39533382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0980050B-94F5-F744-88D9-E983DF653F85}" type="datetimeFigureOut">
              <a:rPr lang="en-US" smtClean="0"/>
              <a:t>8/26/20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DEC804E-AEE5-0140-BBF3-5F042C803857}" type="slidenum">
              <a:rPr lang="en-US" smtClean="0"/>
              <a:t>‹#›</a:t>
            </a:fld>
            <a:endParaRPr lang="en-US"/>
          </a:p>
        </p:txBody>
      </p:sp>
    </p:spTree>
    <p:extLst>
      <p:ext uri="{BB962C8B-B14F-4D97-AF65-F5344CB8AC3E}">
        <p14:creationId xmlns:p14="http://schemas.microsoft.com/office/powerpoint/2010/main" val="310720167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0980050B-94F5-F744-88D9-E983DF653F85}" type="datetimeFigureOut">
              <a:rPr lang="en-US" smtClean="0"/>
              <a:t>8/26/20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DEC804E-AEE5-0140-BBF3-5F042C803857}" type="slidenum">
              <a:rPr lang="en-US" smtClean="0"/>
              <a:t>‹#›</a:t>
            </a:fld>
            <a:endParaRPr lang="en-US"/>
          </a:p>
        </p:txBody>
      </p:sp>
    </p:spTree>
    <p:extLst>
      <p:ext uri="{BB962C8B-B14F-4D97-AF65-F5344CB8AC3E}">
        <p14:creationId xmlns:p14="http://schemas.microsoft.com/office/powerpoint/2010/main" val="1180547761"/>
      </p:ext>
    </p:extLst>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980050B-94F5-F744-88D9-E983DF653F85}" type="datetimeFigureOut">
              <a:rPr lang="en-US" smtClean="0"/>
              <a:t>8/26/20</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0DEC804E-AEE5-0140-BBF3-5F042C803857}" type="slidenum">
              <a:rPr lang="en-US" smtClean="0"/>
              <a:t>‹#›</a:t>
            </a:fld>
            <a:endParaRPr lang="en-US"/>
          </a:p>
        </p:txBody>
      </p:sp>
    </p:spTree>
    <p:extLst>
      <p:ext uri="{BB962C8B-B14F-4D97-AF65-F5344CB8AC3E}">
        <p14:creationId xmlns:p14="http://schemas.microsoft.com/office/powerpoint/2010/main" val="3931510191"/>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jpe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image" Target="../media/image3.png"/><Relationship Id="rId3" Type="http://schemas.microsoft.com/office/2007/relationships/hdphoto" Target="../media/hdphoto1.wdp"/></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4.jpe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8.xml"/><Relationship Id="rId2" Type="http://schemas.openxmlformats.org/officeDocument/2006/relationships/image" Target="../media/image5.jp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image" Target="../media/image6.pn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image" Target="../media/image7.pn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image" Target="../media/image8.pn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8.xml.rels><?xml version="1.0" encoding="UTF-8" standalone="yes"?>
<Relationships xmlns="http://schemas.openxmlformats.org/package/2006/relationships"><Relationship Id="rId3" Type="http://schemas.openxmlformats.org/officeDocument/2006/relationships/image" Target="../media/image7.svg"/><Relationship Id="rId4" Type="http://schemas.openxmlformats.org/officeDocument/2006/relationships/image" Target="../media/image10.png"/><Relationship Id="rId5" Type="http://schemas.openxmlformats.org/officeDocument/2006/relationships/image" Target="../media/image9.svg"/><Relationship Id="rId1" Type="http://schemas.openxmlformats.org/officeDocument/2006/relationships/slideLayout" Target="../slideLayouts/slideLayout1.xml"/><Relationship Id="rId2" Type="http://schemas.openxmlformats.org/officeDocument/2006/relationships/image" Target="../media/image9.png"/></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image" Target="../media/image11.png"/></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4.jpeg"/></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3.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4.xml"/><Relationship Id="rId3" Type="http://schemas.openxmlformats.org/officeDocument/2006/relationships/image" Target="../media/image12.jpg"/></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5.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6.xml"/><Relationship Id="rId3" Type="http://schemas.openxmlformats.org/officeDocument/2006/relationships/image" Target="../media/image13.jpg"/></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7.xml"/><Relationship Id="rId3" Type="http://schemas.openxmlformats.org/officeDocument/2006/relationships/image" Target="../media/image14.jpg"/></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8.xml"/><Relationship Id="rId3" Type="http://schemas.openxmlformats.org/officeDocument/2006/relationships/image" Target="../media/image15.jpg"/></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9.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0.xml"/><Relationship Id="rId3" Type="http://schemas.openxmlformats.org/officeDocument/2006/relationships/image" Target="../media/image16.jpg"/></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1.xml"/><Relationship Id="rId3" Type="http://schemas.openxmlformats.org/officeDocument/2006/relationships/image" Target="../media/image17.jpg"/></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2.xml"/><Relationship Id="rId3" Type="http://schemas.openxmlformats.org/officeDocument/2006/relationships/image" Target="../media/image18.jpeg"/></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3.xml"/><Relationship Id="rId3" Type="http://schemas.openxmlformats.org/officeDocument/2006/relationships/image" Target="../media/image19.jpg"/></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4.xml"/><Relationship Id="rId3" Type="http://schemas.openxmlformats.org/officeDocument/2006/relationships/image" Target="../media/image20.jpg"/></Relationships>
</file>

<file path=ppt/slides/_rels/slide39.xml.rels><?xml version="1.0" encoding="UTF-8" standalone="yes"?>
<Relationships xmlns="http://schemas.openxmlformats.org/package/2006/relationships"><Relationship Id="rId3" Type="http://schemas.openxmlformats.org/officeDocument/2006/relationships/image" Target="../media/image21.jpg"/><Relationship Id="rId4" Type="http://schemas.openxmlformats.org/officeDocument/2006/relationships/image" Target="../media/image22.jpg"/><Relationship Id="rId1" Type="http://schemas.openxmlformats.org/officeDocument/2006/relationships/slideLayout" Target="../slideLayouts/slideLayout2.xml"/><Relationship Id="rId2" Type="http://schemas.openxmlformats.org/officeDocument/2006/relationships/notesSlide" Target="../notesSlides/notesSlide15.xml"/></Relationships>
</file>

<file path=ppt/slides/_rels/slide40.xml.rels><?xml version="1.0" encoding="UTF-8" standalone="yes"?>
<Relationships xmlns="http://schemas.openxmlformats.org/package/2006/relationships"><Relationship Id="rId3" Type="http://schemas.openxmlformats.org/officeDocument/2006/relationships/image" Target="../media/image23.jpg"/><Relationship Id="rId4" Type="http://schemas.openxmlformats.org/officeDocument/2006/relationships/image" Target="../media/image24.jpg"/><Relationship Id="rId1" Type="http://schemas.openxmlformats.org/officeDocument/2006/relationships/slideLayout" Target="../slideLayouts/slideLayout2.xml"/><Relationship Id="rId2" Type="http://schemas.openxmlformats.org/officeDocument/2006/relationships/notesSlide" Target="../notesSlides/notesSlide16.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ctrTitle"/>
          </p:nvPr>
        </p:nvSpPr>
        <p:spPr>
          <a:xfrm>
            <a:off x="685800" y="969270"/>
            <a:ext cx="7772400" cy="1654442"/>
          </a:xfrm>
        </p:spPr>
        <p:txBody>
          <a:bodyPr>
            <a:normAutofit fontScale="90000"/>
          </a:bodyPr>
          <a:lstStyle/>
          <a:p>
            <a:r>
              <a:rPr lang="en-US" i="1" dirty="0"/>
              <a:t>Peer Family Supports for Recovery:</a:t>
            </a:r>
            <a:r>
              <a:rPr lang="en-US" dirty="0"/>
              <a:t/>
            </a:r>
            <a:br>
              <a:rPr lang="en-US" dirty="0"/>
            </a:br>
            <a:r>
              <a:rPr lang="en-US" i="1" dirty="0"/>
              <a:t>Panel </a:t>
            </a:r>
            <a:r>
              <a:rPr lang="en-US" i="1" dirty="0" smtClean="0"/>
              <a:t>Presentation</a:t>
            </a:r>
            <a:r>
              <a:rPr lang="en-US" sz="2400" i="1" dirty="0"/>
              <a:t> </a:t>
            </a:r>
            <a:r>
              <a:rPr lang="en-US" sz="2400" dirty="0"/>
              <a:t/>
            </a:r>
            <a:br>
              <a:rPr lang="en-US" sz="2400" dirty="0"/>
            </a:br>
            <a:r>
              <a:rPr lang="en-US" sz="2000" dirty="0"/>
              <a:t>Professional Advisory Committee on Child and Adolescent Behavioral Health, </a:t>
            </a:r>
            <a:r>
              <a:rPr lang="en-US" sz="2000" dirty="0" smtClean="0"/>
              <a:t>PAC,</a:t>
            </a:r>
            <a:r>
              <a:rPr lang="en-US" sz="2000" dirty="0"/>
              <a:t/>
            </a:r>
            <a:br>
              <a:rPr lang="en-US" sz="2000" dirty="0"/>
            </a:br>
            <a:r>
              <a:rPr lang="en-US" sz="2000" dirty="0"/>
              <a:t>State Mental Health Planning Council</a:t>
            </a:r>
            <a:br>
              <a:rPr lang="en-US" sz="2000" dirty="0"/>
            </a:br>
            <a:r>
              <a:rPr lang="en-US" sz="2000" dirty="0"/>
              <a:t>October 10, 2019</a:t>
            </a:r>
            <a:r>
              <a:rPr lang="en-US" sz="2400" dirty="0"/>
              <a:t/>
            </a:r>
            <a:br>
              <a:rPr lang="en-US" sz="2400" dirty="0"/>
            </a:br>
            <a:endParaRPr lang="en-US" sz="2400" dirty="0"/>
          </a:p>
        </p:txBody>
      </p:sp>
      <p:sp>
        <p:nvSpPr>
          <p:cNvPr id="5" name="Subtitle 4"/>
          <p:cNvSpPr>
            <a:spLocks noGrp="1"/>
          </p:cNvSpPr>
          <p:nvPr>
            <p:ph type="subTitle" idx="1"/>
          </p:nvPr>
        </p:nvSpPr>
        <p:spPr>
          <a:xfrm>
            <a:off x="534688" y="2991366"/>
            <a:ext cx="8087155" cy="2647434"/>
          </a:xfrm>
        </p:spPr>
        <p:txBody>
          <a:bodyPr>
            <a:normAutofit fontScale="70000" lnSpcReduction="20000"/>
          </a:bodyPr>
          <a:lstStyle/>
          <a:p>
            <a:pPr marL="457200" indent="-457200" algn="l">
              <a:buFont typeface="Arial"/>
              <a:buChar char="•"/>
            </a:pPr>
            <a:r>
              <a:rPr lang="en-US" sz="3400" dirty="0" smtClean="0"/>
              <a:t>PAC focuses on quality of care for children/adolescents and the need for a whole family approach.</a:t>
            </a:r>
          </a:p>
          <a:p>
            <a:pPr marL="457200" indent="-457200" algn="l">
              <a:buFont typeface="Arial"/>
              <a:buChar char="•"/>
            </a:pPr>
            <a:r>
              <a:rPr lang="en-US" sz="3400" dirty="0" smtClean="0"/>
              <a:t>Peer family recovery supports advocate that each family member has a personal recovery process.</a:t>
            </a:r>
          </a:p>
          <a:p>
            <a:pPr marL="457200" indent="-457200" algn="l">
              <a:buFont typeface="Arial"/>
              <a:buChar char="•"/>
            </a:pPr>
            <a:r>
              <a:rPr lang="en-US" sz="3400" dirty="0" smtClean="0"/>
              <a:t>Family members recovery needs are often complex and always involve critical family relationships </a:t>
            </a:r>
            <a:r>
              <a:rPr lang="en-US" sz="3400" dirty="0"/>
              <a:t>and roles that have meaning to them in their efforts to live </a:t>
            </a:r>
            <a:r>
              <a:rPr lang="en-US" sz="3400" dirty="0" smtClean="0"/>
              <a:t>meaningfully and </a:t>
            </a:r>
            <a:r>
              <a:rPr lang="en-US" sz="3400" dirty="0"/>
              <a:t>thrive in their </a:t>
            </a:r>
            <a:r>
              <a:rPr lang="en-US" sz="3400" dirty="0" smtClean="0"/>
              <a:t>lives.</a:t>
            </a:r>
            <a:r>
              <a:rPr lang="en-US" sz="3400" dirty="0" smtClean="0">
                <a:effectLst/>
              </a:rPr>
              <a:t> </a:t>
            </a:r>
            <a:endParaRPr lang="en-US" sz="3400" dirty="0" smtClean="0"/>
          </a:p>
          <a:p>
            <a:pPr marL="457200" indent="-457200" algn="l">
              <a:buFont typeface="Arial"/>
              <a:buChar char="•"/>
            </a:pPr>
            <a:endParaRPr lang="en-US" dirty="0" smtClean="0"/>
          </a:p>
          <a:p>
            <a:pPr algn="l"/>
            <a:endParaRPr lang="en-US" dirty="0"/>
          </a:p>
        </p:txBody>
      </p:sp>
    </p:spTree>
    <p:extLst>
      <p:ext uri="{BB962C8B-B14F-4D97-AF65-F5344CB8AC3E}">
        <p14:creationId xmlns:p14="http://schemas.microsoft.com/office/powerpoint/2010/main" val="177274908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102963"/>
            <a:ext cx="7772400" cy="2497488"/>
          </a:xfrm>
        </p:spPr>
        <p:txBody>
          <a:bodyPr>
            <a:normAutofit fontScale="90000"/>
          </a:bodyPr>
          <a:lstStyle/>
          <a:p>
            <a:r>
              <a:rPr lang="en-US" sz="4000" dirty="0" smtClean="0"/>
              <a:t>Peer Family Supports for Recovery:</a:t>
            </a:r>
            <a:br>
              <a:rPr lang="en-US" sz="4000" dirty="0" smtClean="0"/>
            </a:br>
            <a:r>
              <a:rPr lang="en-US" sz="4000" dirty="0" smtClean="0"/>
              <a:t>Language, Recovery Capital and Peer Supports</a:t>
            </a:r>
            <a:br>
              <a:rPr lang="en-US" sz="4000" dirty="0" smtClean="0"/>
            </a:br>
            <a:r>
              <a:rPr lang="en-US" sz="2200" dirty="0" smtClean="0"/>
              <a:t>State Mental Health Planning Council</a:t>
            </a:r>
            <a:br>
              <a:rPr lang="en-US" sz="2200" dirty="0" smtClean="0"/>
            </a:br>
            <a:r>
              <a:rPr lang="en-US" sz="2200" dirty="0" smtClean="0"/>
              <a:t>October 10, 2019</a:t>
            </a:r>
            <a:br>
              <a:rPr lang="en-US" sz="2200" dirty="0" smtClean="0"/>
            </a:br>
            <a:endParaRPr lang="en-US" sz="2200" dirty="0"/>
          </a:p>
        </p:txBody>
      </p:sp>
      <p:sp>
        <p:nvSpPr>
          <p:cNvPr id="3" name="Subtitle 2"/>
          <p:cNvSpPr>
            <a:spLocks noGrp="1"/>
          </p:cNvSpPr>
          <p:nvPr>
            <p:ph type="subTitle" idx="1"/>
          </p:nvPr>
        </p:nvSpPr>
        <p:spPr/>
        <p:txBody>
          <a:bodyPr>
            <a:normAutofit fontScale="70000" lnSpcReduction="20000"/>
          </a:bodyPr>
          <a:lstStyle/>
          <a:p>
            <a:r>
              <a:rPr lang="en-US" b="1" i="1" dirty="0" err="1" smtClean="0"/>
              <a:t>Julyvette</a:t>
            </a:r>
            <a:r>
              <a:rPr lang="en-US" b="1" i="1" dirty="0" smtClean="0"/>
              <a:t> Vazquez</a:t>
            </a:r>
          </a:p>
          <a:p>
            <a:r>
              <a:rPr lang="en-US" b="1" i="1" dirty="0"/>
              <a:t>Peer Recovery Mentor, Peer Recovery Support Centers</a:t>
            </a:r>
          </a:p>
          <a:p>
            <a:r>
              <a:rPr lang="en-US" b="1" i="1" dirty="0"/>
              <a:t>Peer Mom, Project Promise</a:t>
            </a:r>
          </a:p>
          <a:p>
            <a:r>
              <a:rPr lang="en-US" b="1" i="1" dirty="0"/>
              <a:t>Institute for Health and Recovery</a:t>
            </a:r>
          </a:p>
          <a:p>
            <a:endParaRPr lang="en-US" dirty="0" smtClean="0"/>
          </a:p>
          <a:p>
            <a:endParaRPr lang="en-US" dirty="0"/>
          </a:p>
        </p:txBody>
      </p:sp>
    </p:spTree>
    <p:extLst>
      <p:ext uri="{BB962C8B-B14F-4D97-AF65-F5344CB8AC3E}">
        <p14:creationId xmlns:p14="http://schemas.microsoft.com/office/powerpoint/2010/main" val="83666713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What is Recovery?</a:t>
            </a:r>
            <a:endParaRPr lang="en-US" dirty="0"/>
          </a:p>
        </p:txBody>
      </p:sp>
      <p:sp>
        <p:nvSpPr>
          <p:cNvPr id="3" name="Content Placeholder 2"/>
          <p:cNvSpPr>
            <a:spLocks noGrp="1"/>
          </p:cNvSpPr>
          <p:nvPr>
            <p:ph idx="1"/>
          </p:nvPr>
        </p:nvSpPr>
        <p:spPr>
          <a:xfrm>
            <a:off x="152400" y="2249424"/>
            <a:ext cx="8534400" cy="4325112"/>
          </a:xfrm>
        </p:spPr>
        <p:txBody>
          <a:bodyPr>
            <a:normAutofit lnSpcReduction="10000"/>
          </a:bodyPr>
          <a:lstStyle/>
          <a:p>
            <a:r>
              <a:rPr lang="en-US" dirty="0"/>
              <a:t>According to SAMHSA:</a:t>
            </a:r>
          </a:p>
          <a:p>
            <a:pPr lvl="1"/>
            <a:r>
              <a:rPr lang="en-US" dirty="0"/>
              <a:t>A process of change through which individuals improve their health and wellness, live a self-directed life, and strive to reach their full potential. </a:t>
            </a:r>
            <a:r>
              <a:rPr lang="en-US" sz="1100" dirty="0"/>
              <a:t>https://www.samhsa.gov/sites/default/files/programs_campaigns/recovery_to_practice/includingfamily-20150805.pdf</a:t>
            </a:r>
          </a:p>
          <a:p>
            <a:r>
              <a:rPr lang="en-US" dirty="0"/>
              <a:t>According to William White:</a:t>
            </a:r>
          </a:p>
          <a:p>
            <a:pPr lvl="1"/>
            <a:r>
              <a:rPr lang="en-US" sz="1800" dirty="0"/>
              <a:t>Recovery is the experience (a process and a sustained status) through which individuals, families, and communities impacted by </a:t>
            </a:r>
            <a:r>
              <a:rPr lang="en-US" sz="1800" dirty="0" smtClean="0"/>
              <a:t>severe… problems </a:t>
            </a:r>
            <a:r>
              <a:rPr lang="en-US" sz="1800" dirty="0"/>
              <a:t>utilize internal and external resources to voluntarily resolve these problems, heal the wounds inflicted </a:t>
            </a:r>
            <a:r>
              <a:rPr lang="en-US" sz="1800" dirty="0" smtClean="0"/>
              <a:t>by….(AOD and)-related </a:t>
            </a:r>
            <a:r>
              <a:rPr lang="en-US" sz="1800" dirty="0"/>
              <a:t>problems, actively manage their continued vulnerability to such problems, and develop a healthy, productive, and meaningful life. </a:t>
            </a:r>
            <a:r>
              <a:rPr lang="en-US" sz="1100" dirty="0"/>
              <a:t>http://citeseerx.ist.psu.edu/viewdoc/download?doi=10.1.1.574.5099&amp;rep=rep1&amp;type=pdf</a:t>
            </a:r>
          </a:p>
          <a:p>
            <a:endParaRPr lang="en-US" dirty="0"/>
          </a:p>
        </p:txBody>
      </p:sp>
    </p:spTree>
    <p:extLst>
      <p:ext uri="{BB962C8B-B14F-4D97-AF65-F5344CB8AC3E}">
        <p14:creationId xmlns:p14="http://schemas.microsoft.com/office/powerpoint/2010/main" val="318918248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87927" y="838200"/>
            <a:ext cx="8229600" cy="1066800"/>
          </a:xfrm>
        </p:spPr>
        <p:txBody>
          <a:bodyPr/>
          <a:lstStyle/>
          <a:p>
            <a:r>
              <a:rPr lang="en-US" dirty="0" smtClean="0"/>
              <a:t>What is Recovery Capital?</a:t>
            </a:r>
            <a:endParaRPr lang="en-US" dirty="0"/>
          </a:p>
        </p:txBody>
      </p:sp>
      <p:sp>
        <p:nvSpPr>
          <p:cNvPr id="3" name="Content Placeholder 2"/>
          <p:cNvSpPr>
            <a:spLocks noGrp="1"/>
          </p:cNvSpPr>
          <p:nvPr>
            <p:ph idx="1"/>
          </p:nvPr>
        </p:nvSpPr>
        <p:spPr>
          <a:xfrm>
            <a:off x="228600" y="1905000"/>
            <a:ext cx="8458200" cy="4876800"/>
          </a:xfrm>
        </p:spPr>
        <p:txBody>
          <a:bodyPr>
            <a:normAutofit fontScale="92500" lnSpcReduction="10000"/>
          </a:bodyPr>
          <a:lstStyle/>
          <a:p>
            <a:pPr marL="365760" lvl="1" indent="-256032">
              <a:buClr>
                <a:schemeClr val="accent3"/>
              </a:buClr>
              <a:buFont typeface="Georgia"/>
              <a:buChar char="•"/>
            </a:pPr>
            <a:r>
              <a:rPr lang="en-US" dirty="0"/>
              <a:t>internal and external resources (at personal, family and community levels) that can be mobilized to initiate and sustain long-term </a:t>
            </a:r>
            <a:r>
              <a:rPr lang="en-US" dirty="0" smtClean="0"/>
              <a:t>recovery.</a:t>
            </a:r>
          </a:p>
          <a:p>
            <a:pPr marL="365760" lvl="1" indent="-256032">
              <a:buClr>
                <a:schemeClr val="accent3"/>
              </a:buClr>
              <a:buFont typeface="Georgia"/>
              <a:buChar char="•"/>
            </a:pPr>
            <a:r>
              <a:rPr lang="en-US" dirty="0" smtClean="0"/>
              <a:t>Wellness is part of recovery capital and can include aspects of life such as spiritual, environmental and social.</a:t>
            </a:r>
          </a:p>
          <a:p>
            <a:pPr marL="109728" lvl="1" indent="0">
              <a:buClr>
                <a:schemeClr val="accent3"/>
              </a:buClr>
              <a:buNone/>
            </a:pPr>
            <a:endParaRPr lang="en-US" sz="1200" dirty="0" smtClean="0"/>
          </a:p>
          <a:p>
            <a:pPr marL="109728" lvl="1" indent="0">
              <a:buClr>
                <a:schemeClr val="accent3"/>
              </a:buClr>
              <a:buNone/>
            </a:pPr>
            <a:endParaRPr lang="en-US" sz="1200" dirty="0"/>
          </a:p>
          <a:p>
            <a:pPr marL="109728" lvl="1" indent="0">
              <a:buClr>
                <a:schemeClr val="accent3"/>
              </a:buClr>
              <a:buNone/>
            </a:pPr>
            <a:endParaRPr lang="en-US" sz="1200" dirty="0" smtClean="0"/>
          </a:p>
          <a:p>
            <a:pPr marL="109728" lvl="1" indent="0">
              <a:buClr>
                <a:schemeClr val="accent3"/>
              </a:buClr>
              <a:buNone/>
            </a:pPr>
            <a:endParaRPr lang="en-US" sz="1200" dirty="0"/>
          </a:p>
          <a:p>
            <a:pPr marL="109728" lvl="1" indent="0">
              <a:buClr>
                <a:schemeClr val="accent3"/>
              </a:buClr>
              <a:buNone/>
            </a:pPr>
            <a:endParaRPr lang="en-US" sz="1200" dirty="0" smtClean="0"/>
          </a:p>
          <a:p>
            <a:pPr marL="109728" lvl="1" indent="0">
              <a:buClr>
                <a:schemeClr val="accent3"/>
              </a:buClr>
              <a:buNone/>
            </a:pPr>
            <a:endParaRPr lang="en-US" sz="1200" dirty="0"/>
          </a:p>
          <a:p>
            <a:pPr marL="109728" lvl="1" indent="0">
              <a:buClr>
                <a:schemeClr val="accent3"/>
              </a:buClr>
              <a:buNone/>
            </a:pPr>
            <a:endParaRPr lang="en-US" sz="1200" dirty="0" smtClean="0"/>
          </a:p>
          <a:p>
            <a:pPr marL="109728" lvl="1" indent="0">
              <a:buClr>
                <a:schemeClr val="accent3"/>
              </a:buClr>
              <a:buNone/>
            </a:pPr>
            <a:endParaRPr lang="en-US" sz="1200" dirty="0" smtClean="0"/>
          </a:p>
          <a:p>
            <a:pPr marL="109728" lvl="1" indent="0">
              <a:buClr>
                <a:schemeClr val="accent3"/>
              </a:buClr>
              <a:buNone/>
            </a:pPr>
            <a:endParaRPr lang="en-US" sz="1200" dirty="0"/>
          </a:p>
          <a:p>
            <a:pPr marL="109728" lvl="1" indent="0">
              <a:buClr>
                <a:schemeClr val="accent3"/>
              </a:buClr>
              <a:buNone/>
            </a:pPr>
            <a:endParaRPr lang="en-US" sz="1200" dirty="0" smtClean="0"/>
          </a:p>
          <a:p>
            <a:pPr marL="109728" lvl="1" indent="0">
              <a:buClr>
                <a:schemeClr val="accent3"/>
              </a:buClr>
              <a:buNone/>
            </a:pPr>
            <a:endParaRPr lang="en-US" sz="1200" dirty="0"/>
          </a:p>
          <a:p>
            <a:pPr marL="109728" lvl="1" indent="0">
              <a:buClr>
                <a:schemeClr val="accent3"/>
              </a:buClr>
              <a:buNone/>
            </a:pPr>
            <a:endParaRPr lang="en-US" sz="1200" dirty="0" smtClean="0"/>
          </a:p>
          <a:p>
            <a:pPr marL="109728" lvl="1" indent="0">
              <a:buClr>
                <a:schemeClr val="accent3"/>
              </a:buClr>
              <a:buNone/>
            </a:pPr>
            <a:endParaRPr lang="en-US" sz="1050" dirty="0" smtClean="0"/>
          </a:p>
          <a:p>
            <a:pPr marL="109728" lvl="1" indent="0">
              <a:buClr>
                <a:schemeClr val="accent3"/>
              </a:buClr>
              <a:buNone/>
            </a:pPr>
            <a:endParaRPr lang="en-US" sz="1050" dirty="0"/>
          </a:p>
          <a:p>
            <a:pPr marL="109728" lvl="1" indent="0">
              <a:buClr>
                <a:schemeClr val="accent3"/>
              </a:buClr>
              <a:buNone/>
            </a:pPr>
            <a:r>
              <a:rPr lang="en-US" sz="1050" dirty="0" smtClean="0"/>
              <a:t>https</a:t>
            </a:r>
            <a:r>
              <a:rPr lang="en-US" sz="1050" dirty="0"/>
              <a:t>://</a:t>
            </a:r>
            <a:r>
              <a:rPr lang="en-US" sz="1050" dirty="0" smtClean="0"/>
              <a:t>www.samhsa.gov/sites/default/files/programs_campaigns/recovery_to_practice/includingfamily-20150805.pdf</a:t>
            </a:r>
          </a:p>
        </p:txBody>
      </p:sp>
      <p:pic>
        <p:nvPicPr>
          <p:cNvPr id="1026"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24000" y="4038600"/>
            <a:ext cx="5867400" cy="213743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14854467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3" descr="C:\Users\meganstrathearn\Documents\The Ecology of Recovery.jpg"/>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685800" y="685800"/>
            <a:ext cx="8458201" cy="6172200"/>
          </a:xfrm>
          <a:prstGeom prst="rect">
            <a:avLst/>
          </a:prstGeom>
          <a:noFill/>
          <a:extLst>
            <a:ext uri="{909E8E84-426E-40dd-AFC4-6F175D3DCCD1}">
              <a14:hiddenFill xmlns:a14="http://schemas.microsoft.com/office/drawing/2010/main">
                <a:solidFill>
                  <a:srgbClr val="FFFFFF"/>
                </a:solidFill>
              </a14:hiddenFill>
            </a:ext>
          </a:extLst>
        </p:spPr>
      </p:pic>
      <p:sp>
        <p:nvSpPr>
          <p:cNvPr id="4" name="Title 3"/>
          <p:cNvSpPr>
            <a:spLocks noGrp="1"/>
          </p:cNvSpPr>
          <p:nvPr>
            <p:ph type="title"/>
          </p:nvPr>
        </p:nvSpPr>
        <p:spPr>
          <a:xfrm>
            <a:off x="228600" y="609600"/>
            <a:ext cx="2362200" cy="2286000"/>
          </a:xfrm>
        </p:spPr>
        <p:txBody>
          <a:bodyPr>
            <a:normAutofit/>
          </a:bodyPr>
          <a:lstStyle/>
          <a:p>
            <a:r>
              <a:rPr lang="en-US" sz="1600" dirty="0"/>
              <a:t>Layers of Recovery</a:t>
            </a:r>
            <a:br>
              <a:rPr lang="en-US" sz="1600" dirty="0"/>
            </a:br>
            <a:r>
              <a:rPr lang="en-US" sz="1600" dirty="0"/>
              <a:t>White (2008) Recovery </a:t>
            </a:r>
            <a:br>
              <a:rPr lang="en-US" sz="1600" dirty="0"/>
            </a:br>
            <a:r>
              <a:rPr lang="en-US" sz="1600" dirty="0"/>
              <a:t>Management </a:t>
            </a:r>
            <a:br>
              <a:rPr lang="en-US" sz="1600" dirty="0"/>
            </a:br>
            <a:r>
              <a:rPr lang="en-US" sz="1600" dirty="0"/>
              <a:t>and Recovery-oriented </a:t>
            </a:r>
            <a:br>
              <a:rPr lang="en-US" sz="1600" dirty="0"/>
            </a:br>
            <a:r>
              <a:rPr lang="en-US" sz="1600" dirty="0"/>
              <a:t>Systems of Care</a:t>
            </a:r>
          </a:p>
        </p:txBody>
      </p:sp>
    </p:spTree>
    <p:extLst>
      <p:ext uri="{BB962C8B-B14F-4D97-AF65-F5344CB8AC3E}">
        <p14:creationId xmlns:p14="http://schemas.microsoft.com/office/powerpoint/2010/main" val="385570973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The Importance of Recovery Language</a:t>
            </a:r>
            <a:endParaRPr lang="en-US" dirty="0"/>
          </a:p>
        </p:txBody>
      </p:sp>
      <p:sp>
        <p:nvSpPr>
          <p:cNvPr id="3" name="Content Placeholder 2"/>
          <p:cNvSpPr>
            <a:spLocks noGrp="1"/>
          </p:cNvSpPr>
          <p:nvPr>
            <p:ph idx="1"/>
          </p:nvPr>
        </p:nvSpPr>
        <p:spPr>
          <a:xfrm>
            <a:off x="152400" y="2249424"/>
            <a:ext cx="8839200" cy="4456176"/>
          </a:xfrm>
        </p:spPr>
        <p:txBody>
          <a:bodyPr>
            <a:normAutofit fontScale="85000" lnSpcReduction="20000"/>
          </a:bodyPr>
          <a:lstStyle/>
          <a:p>
            <a:r>
              <a:rPr lang="en-US" dirty="0" smtClean="0"/>
              <a:t>“Words </a:t>
            </a:r>
            <a:r>
              <a:rPr lang="en-US" dirty="0"/>
              <a:t>have immense power to wound or </a:t>
            </a:r>
            <a:r>
              <a:rPr lang="en-US" dirty="0" smtClean="0"/>
              <a:t>heal…</a:t>
            </a:r>
            <a:r>
              <a:rPr lang="en-US" dirty="0"/>
              <a:t>The right words awaken processes of personal healing, family renewal, and community and cultural revitalization.  The wrong words stigmatize and disempower individuals, families and communities</a:t>
            </a:r>
            <a:r>
              <a:rPr lang="en-US" dirty="0" smtClean="0"/>
              <a:t>.” </a:t>
            </a:r>
          </a:p>
          <a:p>
            <a:r>
              <a:rPr lang="en-US" dirty="0" smtClean="0"/>
              <a:t>Modeling language and definitions for peer supports, clients and families that is “hope-infused</a:t>
            </a:r>
            <a:r>
              <a:rPr lang="en-US" dirty="0"/>
              <a:t>, recovery-focused, and </a:t>
            </a:r>
            <a:r>
              <a:rPr lang="en-US" dirty="0" smtClean="0"/>
              <a:t>family-centered”.</a:t>
            </a:r>
          </a:p>
          <a:p>
            <a:pPr marL="109728" indent="0">
              <a:buNone/>
            </a:pPr>
            <a:endParaRPr lang="en-US" dirty="0" smtClean="0"/>
          </a:p>
          <a:p>
            <a:pPr marL="109728" indent="0">
              <a:buNone/>
            </a:pPr>
            <a:endParaRPr lang="en-US" dirty="0"/>
          </a:p>
          <a:p>
            <a:pPr marL="109728" indent="0">
              <a:buNone/>
            </a:pPr>
            <a:endParaRPr lang="en-US" sz="1100" dirty="0" smtClean="0"/>
          </a:p>
          <a:p>
            <a:pPr marL="109728" indent="0">
              <a:buNone/>
            </a:pPr>
            <a:endParaRPr lang="en-US" sz="1100" dirty="0"/>
          </a:p>
          <a:p>
            <a:pPr marL="109728" indent="0">
              <a:buNone/>
            </a:pPr>
            <a:r>
              <a:rPr lang="en-US" sz="1100" dirty="0" smtClean="0"/>
              <a:t>Bill White, June 7, 2014. The language of recovery advocacy. The Selected Papers of William L White. http</a:t>
            </a:r>
            <a:r>
              <a:rPr lang="en-US" sz="1100" dirty="0"/>
              <a:t>://www.williamwhitepapers.com/blog/2014/06/the-language-of-recovery-advocacy.html</a:t>
            </a:r>
            <a:endParaRPr lang="en-US" sz="1100" dirty="0" smtClean="0"/>
          </a:p>
          <a:p>
            <a:pPr marL="109728" indent="0">
              <a:buNone/>
            </a:pPr>
            <a:endParaRPr lang="en-US" dirty="0"/>
          </a:p>
        </p:txBody>
      </p:sp>
    </p:spTree>
    <p:extLst>
      <p:ext uri="{BB962C8B-B14F-4D97-AF65-F5344CB8AC3E}">
        <p14:creationId xmlns:p14="http://schemas.microsoft.com/office/powerpoint/2010/main" val="15528307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04800" y="718596"/>
            <a:ext cx="8382000" cy="701885"/>
          </a:xfrm>
        </p:spPr>
        <p:txBody>
          <a:bodyPr>
            <a:normAutofit/>
          </a:bodyPr>
          <a:lstStyle/>
          <a:p>
            <a:r>
              <a:rPr lang="en-US" sz="3200" dirty="0" smtClean="0"/>
              <a:t>The importance of Recovery Language, cont.</a:t>
            </a:r>
            <a:endParaRPr lang="en-US" sz="3200" dirty="0"/>
          </a:p>
        </p:txBody>
      </p:sp>
      <p:sp>
        <p:nvSpPr>
          <p:cNvPr id="3" name="Content Placeholder 2"/>
          <p:cNvSpPr>
            <a:spLocks noGrp="1"/>
          </p:cNvSpPr>
          <p:nvPr>
            <p:ph idx="1"/>
          </p:nvPr>
        </p:nvSpPr>
        <p:spPr/>
        <p:txBody>
          <a:bodyPr>
            <a:normAutofit/>
          </a:bodyPr>
          <a:lstStyle/>
          <a:p>
            <a:r>
              <a:rPr lang="en-US" dirty="0"/>
              <a:t>Recovery capital looks different for each person and can change depending on what is happening in their lives at different moments.</a:t>
            </a:r>
          </a:p>
          <a:p>
            <a:r>
              <a:rPr lang="en-US" dirty="0"/>
              <a:t>Higher recovery capital tends to increase resilience towards coping with life’s bigger stressors.</a:t>
            </a:r>
          </a:p>
          <a:p>
            <a:r>
              <a:rPr lang="en-US" dirty="0"/>
              <a:t>Lower recovery capital may mean it’s harder to cope with stressors. </a:t>
            </a:r>
          </a:p>
        </p:txBody>
      </p:sp>
    </p:spTree>
    <p:extLst>
      <p:ext uri="{BB962C8B-B14F-4D97-AF65-F5344CB8AC3E}">
        <p14:creationId xmlns:p14="http://schemas.microsoft.com/office/powerpoint/2010/main" val="368665713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Culture and it’s Impacts</a:t>
            </a:r>
            <a:endParaRPr lang="en-US" dirty="0"/>
          </a:p>
        </p:txBody>
      </p:sp>
      <p:pic>
        <p:nvPicPr>
          <p:cNvPr id="4" name="Picture 2"/>
          <p:cNvPicPr>
            <a:picLocks noGrp="1" noChangeAspect="1" noChangeArrowheads="1"/>
          </p:cNvPicPr>
          <p:nvPr>
            <p:ph sz="half" idx="1"/>
          </p:nvPr>
        </p:nvPicPr>
        <p:blipFill>
          <a:blip r:embed="rId2">
            <a:clrChange>
              <a:clrFrom>
                <a:srgbClr val="000000"/>
              </a:clrFrom>
              <a:clrTo>
                <a:srgbClr val="000000">
                  <a:alpha val="0"/>
                </a:srgbClr>
              </a:clrTo>
            </a:clrChange>
            <a:duotone>
              <a:schemeClr val="accent6">
                <a:shade val="45000"/>
                <a:satMod val="135000"/>
              </a:schemeClr>
              <a:prstClr val="white"/>
            </a:duotone>
            <a:extLst>
              <a:ext uri="{BEBA8EAE-BF5A-486C-A8C5-ECC9F3942E4B}">
                <a14:imgProps xmlns:a14="http://schemas.microsoft.com/office/drawing/2010/main">
                  <a14:imgLayer r:embed="rId3">
                    <a14:imgEffect>
                      <a14:brightnessContrast bright="-40000" contrast="-20000"/>
                    </a14:imgEffect>
                  </a14:imgLayer>
                </a14:imgProps>
              </a:ext>
              <a:ext uri="{28A0092B-C50C-407E-A947-70E740481C1C}">
                <a14:useLocalDpi xmlns:a14="http://schemas.microsoft.com/office/drawing/2010/main" val="0"/>
              </a:ext>
            </a:extLst>
          </a:blip>
          <a:stretch>
            <a:fillRect/>
          </a:stretch>
        </p:blipFill>
        <p:spPr bwMode="auto">
          <a:xfrm>
            <a:off x="381000" y="2057400"/>
            <a:ext cx="4191000" cy="404252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5" name="Content Placeholder 4"/>
          <p:cNvSpPr>
            <a:spLocks noGrp="1"/>
          </p:cNvSpPr>
          <p:nvPr>
            <p:ph sz="half" idx="2"/>
          </p:nvPr>
        </p:nvSpPr>
        <p:spPr/>
        <p:txBody>
          <a:bodyPr/>
          <a:lstStyle/>
          <a:p>
            <a:endParaRPr lang="en-US" dirty="0" smtClean="0"/>
          </a:p>
          <a:p>
            <a:endParaRPr lang="en-US" dirty="0"/>
          </a:p>
          <a:p>
            <a:r>
              <a:rPr lang="en-US" dirty="0" smtClean="0"/>
              <a:t>Can </a:t>
            </a:r>
            <a:r>
              <a:rPr lang="en-US" dirty="0"/>
              <a:t>affect how trauma is viewed/dealt with.</a:t>
            </a:r>
          </a:p>
          <a:p>
            <a:r>
              <a:rPr lang="en-US" dirty="0"/>
              <a:t>May impact resources sought out.</a:t>
            </a:r>
          </a:p>
          <a:p>
            <a:r>
              <a:rPr lang="en-US" dirty="0"/>
              <a:t>Can also impact view of behaviors and consequences</a:t>
            </a:r>
            <a:r>
              <a:rPr lang="en-US" dirty="0" smtClean="0"/>
              <a:t>.</a:t>
            </a:r>
            <a:endParaRPr lang="en-US" dirty="0"/>
          </a:p>
        </p:txBody>
      </p:sp>
      <p:sp>
        <p:nvSpPr>
          <p:cNvPr id="6" name="Rectangle 5"/>
          <p:cNvSpPr/>
          <p:nvPr/>
        </p:nvSpPr>
        <p:spPr>
          <a:xfrm>
            <a:off x="27709" y="6260253"/>
            <a:ext cx="8305800" cy="430887"/>
          </a:xfrm>
          <a:prstGeom prst="rect">
            <a:avLst/>
          </a:prstGeom>
        </p:spPr>
        <p:txBody>
          <a:bodyPr wrap="square">
            <a:spAutoFit/>
          </a:bodyPr>
          <a:lstStyle/>
          <a:p>
            <a:r>
              <a:rPr lang="en-US" sz="1100" dirty="0" smtClean="0"/>
              <a:t>NMAC,  </a:t>
            </a:r>
            <a:r>
              <a:rPr lang="en-US" sz="1100" u="sng" dirty="0" smtClean="0"/>
              <a:t>http</a:t>
            </a:r>
            <a:r>
              <a:rPr lang="en-US" sz="1100" u="sng" dirty="0"/>
              <a:t>://www.nmac.org/culture-usca-whats-happening-in-2019/culture-wheel</a:t>
            </a:r>
            <a:r>
              <a:rPr lang="en-US" sz="1100" u="sng" dirty="0" smtClean="0"/>
              <a:t>/</a:t>
            </a:r>
          </a:p>
          <a:p>
            <a:endParaRPr lang="en-US" sz="1100" dirty="0"/>
          </a:p>
        </p:txBody>
      </p:sp>
    </p:spTree>
    <p:extLst>
      <p:ext uri="{BB962C8B-B14F-4D97-AF65-F5344CB8AC3E}">
        <p14:creationId xmlns:p14="http://schemas.microsoft.com/office/powerpoint/2010/main" val="100514413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Why use Family Peer Supports?</a:t>
            </a:r>
            <a:endParaRPr lang="en-US" dirty="0"/>
          </a:p>
        </p:txBody>
      </p:sp>
      <p:sp>
        <p:nvSpPr>
          <p:cNvPr id="3" name="Content Placeholder 2"/>
          <p:cNvSpPr>
            <a:spLocks noGrp="1"/>
          </p:cNvSpPr>
          <p:nvPr>
            <p:ph idx="1"/>
          </p:nvPr>
        </p:nvSpPr>
        <p:spPr/>
        <p:txBody>
          <a:bodyPr>
            <a:normAutofit fontScale="92500" lnSpcReduction="20000"/>
          </a:bodyPr>
          <a:lstStyle/>
          <a:p>
            <a:r>
              <a:rPr lang="en-US" dirty="0"/>
              <a:t>Family supports can allow a strengths based approach to increase internal and external capital.</a:t>
            </a:r>
          </a:p>
          <a:p>
            <a:r>
              <a:rPr lang="en-US" dirty="0"/>
              <a:t>Peer supports can bridge the gap between providers and </a:t>
            </a:r>
            <a:r>
              <a:rPr lang="en-US" dirty="0" smtClean="0"/>
              <a:t>individuals receiving services </a:t>
            </a:r>
            <a:r>
              <a:rPr lang="en-US" dirty="0"/>
              <a:t>to prevent communication break down.</a:t>
            </a:r>
          </a:p>
          <a:p>
            <a:r>
              <a:rPr lang="en-US" dirty="0"/>
              <a:t>Peers can give providers a different understanding.</a:t>
            </a:r>
          </a:p>
          <a:p>
            <a:r>
              <a:rPr lang="en-US" dirty="0"/>
              <a:t>Families can feel heard and </a:t>
            </a:r>
            <a:r>
              <a:rPr lang="en-US" dirty="0" smtClean="0"/>
              <a:t>understood.</a:t>
            </a:r>
          </a:p>
          <a:p>
            <a:r>
              <a:rPr lang="en-US" dirty="0" smtClean="0"/>
              <a:t>Can help the reduction of stigma and isolation for both family and individual served.</a:t>
            </a:r>
            <a:endParaRPr lang="en-US" dirty="0"/>
          </a:p>
        </p:txBody>
      </p:sp>
    </p:spTree>
    <p:extLst>
      <p:ext uri="{BB962C8B-B14F-4D97-AF65-F5344CB8AC3E}">
        <p14:creationId xmlns:p14="http://schemas.microsoft.com/office/powerpoint/2010/main" val="64430742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Final Thoughts…</a:t>
            </a:r>
            <a:endParaRPr lang="en-US" dirty="0"/>
          </a:p>
        </p:txBody>
      </p:sp>
      <p:sp>
        <p:nvSpPr>
          <p:cNvPr id="3" name="Content Placeholder 2"/>
          <p:cNvSpPr>
            <a:spLocks noGrp="1"/>
          </p:cNvSpPr>
          <p:nvPr>
            <p:ph idx="1"/>
          </p:nvPr>
        </p:nvSpPr>
        <p:spPr/>
        <p:txBody>
          <a:bodyPr>
            <a:normAutofit fontScale="92500" lnSpcReduction="20000"/>
          </a:bodyPr>
          <a:lstStyle/>
          <a:p>
            <a:pPr lvl="0"/>
            <a:r>
              <a:rPr lang="en-US" dirty="0" smtClean="0"/>
              <a:t>Developing/modeling consistent language to help peer leaders in recognizing the recovery process with inclusion of the family as desired by the individual receiving services – peer informed. </a:t>
            </a:r>
          </a:p>
          <a:p>
            <a:pPr lvl="0"/>
            <a:r>
              <a:rPr lang="en-US" dirty="0" smtClean="0"/>
              <a:t>Developing a peer informed evidence based definition of ‘family informed recovery’.</a:t>
            </a:r>
            <a:endParaRPr lang="en-US" dirty="0"/>
          </a:p>
          <a:p>
            <a:pPr lvl="0"/>
            <a:r>
              <a:rPr lang="en-US" dirty="0" smtClean="0"/>
              <a:t>Cross agency peer to peer workforce support (conference calls, meetings, etc.).</a:t>
            </a:r>
            <a:endParaRPr lang="en-US" dirty="0"/>
          </a:p>
          <a:p>
            <a:pPr lvl="0"/>
            <a:r>
              <a:rPr lang="en-US" dirty="0" smtClean="0"/>
              <a:t>Peer support  and formal supports should include family strengths, capital, and recovery activities for ‘assessment’.</a:t>
            </a:r>
            <a:endParaRPr lang="en-US" dirty="0"/>
          </a:p>
        </p:txBody>
      </p:sp>
    </p:spTree>
    <p:extLst>
      <p:ext uri="{BB962C8B-B14F-4D97-AF65-F5344CB8AC3E}">
        <p14:creationId xmlns:p14="http://schemas.microsoft.com/office/powerpoint/2010/main" val="312755263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A close up of a sign&#10;&#10;Description automatically generated">
            <a:extLst>
              <a:ext uri="{FF2B5EF4-FFF2-40B4-BE49-F238E27FC236}">
                <a16:creationId xmlns="" xmlns:a16="http://schemas.microsoft.com/office/drawing/2014/main" id="{6FB3EEBE-F06C-418B-8363-F3D50C49C19E}"/>
              </a:ext>
            </a:extLst>
          </p:cNvPr>
          <p:cNvPicPr>
            <a:picLocks noChangeAspect="1"/>
          </p:cNvPicPr>
          <p:nvPr/>
        </p:nvPicPr>
        <p:blipFill rotWithShape="1">
          <a:blip r:embed="rId2"/>
          <a:srcRect l="14768" r="15171" b="-1"/>
          <a:stretch/>
        </p:blipFill>
        <p:spPr>
          <a:xfrm>
            <a:off x="4496314" y="0"/>
            <a:ext cx="4647686" cy="6852984"/>
          </a:xfrm>
          <a:custGeom>
            <a:avLst/>
            <a:gdLst>
              <a:gd name="connsiteX0" fmla="*/ 354282 w 6401647"/>
              <a:gd name="connsiteY0" fmla="*/ 0 h 6852994"/>
              <a:gd name="connsiteX1" fmla="*/ 6401647 w 6401647"/>
              <a:gd name="connsiteY1" fmla="*/ 0 h 6852994"/>
              <a:gd name="connsiteX2" fmla="*/ 6401647 w 6401647"/>
              <a:gd name="connsiteY2" fmla="*/ 6852994 h 6852994"/>
              <a:gd name="connsiteX3" fmla="*/ 0 w 6401647"/>
              <a:gd name="connsiteY3" fmla="*/ 6852994 h 6852994"/>
              <a:gd name="connsiteX4" fmla="*/ 0 w 6401647"/>
              <a:gd name="connsiteY4" fmla="*/ 6852993 h 6852994"/>
              <a:gd name="connsiteX5" fmla="*/ 3528116 w 6401647"/>
              <a:gd name="connsiteY5" fmla="*/ 6852993 h 68529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6401647" h="6852994">
                <a:moveTo>
                  <a:pt x="354282" y="0"/>
                </a:moveTo>
                <a:lnTo>
                  <a:pt x="6401647" y="0"/>
                </a:lnTo>
                <a:lnTo>
                  <a:pt x="6401647" y="6852994"/>
                </a:lnTo>
                <a:lnTo>
                  <a:pt x="0" y="6852994"/>
                </a:lnTo>
                <a:lnTo>
                  <a:pt x="0" y="6852993"/>
                </a:lnTo>
                <a:lnTo>
                  <a:pt x="3528116" y="6852993"/>
                </a:lnTo>
                <a:close/>
              </a:path>
            </a:pathLst>
          </a:custGeom>
        </p:spPr>
      </p:pic>
      <p:sp>
        <p:nvSpPr>
          <p:cNvPr id="7" name="Subtitle 2">
            <a:extLst>
              <a:ext uri="{FF2B5EF4-FFF2-40B4-BE49-F238E27FC236}">
                <a16:creationId xmlns="" xmlns:a16="http://schemas.microsoft.com/office/drawing/2014/main" id="{CF28929B-49B7-4C6B-94CD-9849D20E4B7C}"/>
              </a:ext>
            </a:extLst>
          </p:cNvPr>
          <p:cNvSpPr txBox="1">
            <a:spLocks/>
          </p:cNvSpPr>
          <p:nvPr/>
        </p:nvSpPr>
        <p:spPr>
          <a:xfrm>
            <a:off x="122830" y="4194598"/>
            <a:ext cx="4923287" cy="1933964"/>
          </a:xfrm>
          <a:prstGeom prst="rect">
            <a:avLst/>
          </a:prstGeom>
        </p:spPr>
        <p:txBody>
          <a:bodyPr>
            <a:noAutofit/>
          </a:bodyPr>
          <a:lstStyle>
            <a:lvl1pPr marL="228600" indent="-228600" algn="l" defTabSz="914400" rtl="0" eaLnBrk="1" latinLnBrk="0" hangingPunct="1">
              <a:lnSpc>
                <a:spcPct val="100000"/>
              </a:lnSpc>
              <a:spcBef>
                <a:spcPts val="1000"/>
              </a:spcBef>
              <a:buClr>
                <a:schemeClr val="accent2"/>
              </a:buClr>
              <a:buFont typeface="Arial" panose="020B0604020202020204" pitchFamily="34" charset="0"/>
              <a:buChar char="•"/>
              <a:defRPr sz="1800" kern="1200">
                <a:solidFill>
                  <a:schemeClr val="tx1">
                    <a:lumMod val="85000"/>
                    <a:lumOff val="15000"/>
                  </a:schemeClr>
                </a:solidFill>
                <a:latin typeface="+mn-lt"/>
                <a:ea typeface="+mn-ea"/>
                <a:cs typeface="+mn-cs"/>
              </a:defRPr>
            </a:lvl1pPr>
            <a:lvl2pPr marL="45720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lumMod val="85000"/>
                    <a:lumOff val="15000"/>
                  </a:schemeClr>
                </a:solidFill>
                <a:latin typeface="+mn-lt"/>
                <a:ea typeface="+mn-ea"/>
                <a:cs typeface="+mn-cs"/>
              </a:defRPr>
            </a:lvl2pPr>
            <a:lvl3pPr marL="68580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lumMod val="85000"/>
                    <a:lumOff val="15000"/>
                  </a:schemeClr>
                </a:solidFill>
                <a:latin typeface="+mn-lt"/>
                <a:ea typeface="+mn-ea"/>
                <a:cs typeface="+mn-cs"/>
              </a:defRPr>
            </a:lvl3pPr>
            <a:lvl4pPr marL="91440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lumMod val="85000"/>
                    <a:lumOff val="15000"/>
                  </a:schemeClr>
                </a:solidFill>
                <a:latin typeface="+mn-lt"/>
                <a:ea typeface="+mn-ea"/>
                <a:cs typeface="+mn-cs"/>
              </a:defRPr>
            </a:lvl4pPr>
            <a:lvl5pPr marL="114300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lumMod val="85000"/>
                    <a:lumOff val="15000"/>
                  </a:schemeClr>
                </a:solidFill>
                <a:latin typeface="+mn-lt"/>
                <a:ea typeface="+mn-ea"/>
                <a:cs typeface="+mn-cs"/>
              </a:defRPr>
            </a:lvl5pPr>
            <a:lvl6pPr marL="1312863"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solidFill>
                <a:latin typeface="+mn-lt"/>
                <a:ea typeface="+mn-ea"/>
                <a:cs typeface="+mn-cs"/>
              </a:defRPr>
            </a:lvl6pPr>
            <a:lvl7pPr marL="1484313"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solidFill>
                <a:latin typeface="+mn-lt"/>
                <a:ea typeface="+mn-ea"/>
                <a:cs typeface="+mn-cs"/>
              </a:defRPr>
            </a:lvl7pPr>
            <a:lvl8pPr marL="165735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baseline="0">
                <a:solidFill>
                  <a:schemeClr val="tx1"/>
                </a:solidFill>
                <a:latin typeface="+mn-lt"/>
                <a:ea typeface="+mn-ea"/>
                <a:cs typeface="+mn-cs"/>
              </a:defRPr>
            </a:lvl8pPr>
            <a:lvl9pPr marL="1882775"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baseline="0">
                <a:solidFill>
                  <a:schemeClr val="tx1"/>
                </a:solidFill>
                <a:latin typeface="+mn-lt"/>
                <a:ea typeface="+mn-ea"/>
                <a:cs typeface="+mn-cs"/>
              </a:defRPr>
            </a:lvl9pPr>
          </a:lstStyle>
          <a:p>
            <a:pPr marL="0" indent="0">
              <a:buNone/>
            </a:pPr>
            <a:endParaRPr lang="en-US" sz="2400" dirty="0" smtClean="0">
              <a:solidFill>
                <a:srgbClr val="0C4B85"/>
              </a:solidFill>
            </a:endParaRPr>
          </a:p>
          <a:p>
            <a:pPr marL="0" indent="0">
              <a:buNone/>
            </a:pPr>
            <a:r>
              <a:rPr lang="en-US" sz="2400" b="1" i="1" dirty="0" smtClean="0">
                <a:solidFill>
                  <a:srgbClr val="0C4B85"/>
                </a:solidFill>
              </a:rPr>
              <a:t>Brenda </a:t>
            </a:r>
            <a:r>
              <a:rPr lang="en-US" sz="2400" b="1" i="1" dirty="0" err="1" smtClean="0">
                <a:solidFill>
                  <a:srgbClr val="0C4B85"/>
                </a:solidFill>
              </a:rPr>
              <a:t>Vezina</a:t>
            </a:r>
            <a:r>
              <a:rPr lang="en-US" sz="2400" b="1" i="1" dirty="0" smtClean="0">
                <a:solidFill>
                  <a:srgbClr val="0C4B85"/>
                </a:solidFill>
              </a:rPr>
              <a:t>, Director of Central Mass Programs</a:t>
            </a:r>
          </a:p>
        </p:txBody>
      </p:sp>
      <p:sp>
        <p:nvSpPr>
          <p:cNvPr id="8" name="TextBox 7">
            <a:extLst>
              <a:ext uri="{FF2B5EF4-FFF2-40B4-BE49-F238E27FC236}">
                <a16:creationId xmlns="" xmlns:a16="http://schemas.microsoft.com/office/drawing/2014/main" id="{A363B858-318C-46F1-8279-C9A5F11EE61B}"/>
              </a:ext>
            </a:extLst>
          </p:cNvPr>
          <p:cNvSpPr txBox="1"/>
          <p:nvPr/>
        </p:nvSpPr>
        <p:spPr>
          <a:xfrm>
            <a:off x="122831" y="225171"/>
            <a:ext cx="5087203" cy="4770537"/>
          </a:xfrm>
          <a:prstGeom prst="rect">
            <a:avLst/>
          </a:prstGeom>
          <a:noFill/>
        </p:spPr>
        <p:txBody>
          <a:bodyPr wrap="square" rtlCol="0">
            <a:spAutoFit/>
          </a:bodyPr>
          <a:lstStyle/>
          <a:p>
            <a:r>
              <a:rPr lang="en-US" sz="7200" dirty="0">
                <a:solidFill>
                  <a:srgbClr val="0C4B85"/>
                </a:solidFill>
              </a:rPr>
              <a:t>Family Healing &amp; Peer </a:t>
            </a:r>
            <a:r>
              <a:rPr lang="en-US" sz="7200" dirty="0" smtClean="0">
                <a:solidFill>
                  <a:srgbClr val="0C4B85"/>
                </a:solidFill>
              </a:rPr>
              <a:t>Support</a:t>
            </a:r>
          </a:p>
          <a:p>
            <a:r>
              <a:rPr lang="en-US" sz="3200" dirty="0" smtClean="0">
                <a:solidFill>
                  <a:srgbClr val="0C4B85"/>
                </a:solidFill>
              </a:rPr>
              <a:t> </a:t>
            </a:r>
            <a:r>
              <a:rPr lang="en-US" sz="2400" dirty="0" smtClean="0">
                <a:solidFill>
                  <a:srgbClr val="0C4B85"/>
                </a:solidFill>
              </a:rPr>
              <a:t>State Mental Health Planning Council</a:t>
            </a:r>
          </a:p>
          <a:p>
            <a:r>
              <a:rPr lang="en-US" sz="2400" dirty="0" smtClean="0">
                <a:solidFill>
                  <a:srgbClr val="0C4B85"/>
                </a:solidFill>
              </a:rPr>
              <a:t>October 10, 2019</a:t>
            </a:r>
          </a:p>
          <a:p>
            <a:endParaRPr lang="en-US" sz="3200" dirty="0">
              <a:solidFill>
                <a:srgbClr val="0C4B85"/>
              </a:solidFill>
            </a:endParaRPr>
          </a:p>
        </p:txBody>
      </p:sp>
      <p:sp>
        <p:nvSpPr>
          <p:cNvPr id="9" name="Subtitle 2">
            <a:extLst>
              <a:ext uri="{FF2B5EF4-FFF2-40B4-BE49-F238E27FC236}">
                <a16:creationId xmlns="" xmlns:a16="http://schemas.microsoft.com/office/drawing/2014/main" id="{2DFF55BA-4EC3-483A-8552-CCEFD94410C8}"/>
              </a:ext>
            </a:extLst>
          </p:cNvPr>
          <p:cNvSpPr txBox="1">
            <a:spLocks/>
          </p:cNvSpPr>
          <p:nvPr/>
        </p:nvSpPr>
        <p:spPr>
          <a:xfrm>
            <a:off x="3141293" y="6128562"/>
            <a:ext cx="4444594" cy="724423"/>
          </a:xfrm>
          <a:prstGeom prst="rect">
            <a:avLst/>
          </a:prstGeom>
        </p:spPr>
        <p:txBody>
          <a:bodyPr>
            <a:normAutofit/>
          </a:bodyPr>
          <a:lstStyle>
            <a:lvl1pPr marL="228600" indent="-228600" algn="l" defTabSz="914400" rtl="0" eaLnBrk="1" latinLnBrk="0" hangingPunct="1">
              <a:lnSpc>
                <a:spcPct val="100000"/>
              </a:lnSpc>
              <a:spcBef>
                <a:spcPts val="1000"/>
              </a:spcBef>
              <a:buClr>
                <a:schemeClr val="accent2"/>
              </a:buClr>
              <a:buFont typeface="Arial" panose="020B0604020202020204" pitchFamily="34" charset="0"/>
              <a:buChar char="•"/>
              <a:defRPr sz="1800" kern="1200">
                <a:solidFill>
                  <a:schemeClr val="tx1">
                    <a:lumMod val="85000"/>
                    <a:lumOff val="15000"/>
                  </a:schemeClr>
                </a:solidFill>
                <a:latin typeface="+mn-lt"/>
                <a:ea typeface="+mn-ea"/>
                <a:cs typeface="+mn-cs"/>
              </a:defRPr>
            </a:lvl1pPr>
            <a:lvl2pPr marL="45720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lumMod val="85000"/>
                    <a:lumOff val="15000"/>
                  </a:schemeClr>
                </a:solidFill>
                <a:latin typeface="+mn-lt"/>
                <a:ea typeface="+mn-ea"/>
                <a:cs typeface="+mn-cs"/>
              </a:defRPr>
            </a:lvl2pPr>
            <a:lvl3pPr marL="68580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lumMod val="85000"/>
                    <a:lumOff val="15000"/>
                  </a:schemeClr>
                </a:solidFill>
                <a:latin typeface="+mn-lt"/>
                <a:ea typeface="+mn-ea"/>
                <a:cs typeface="+mn-cs"/>
              </a:defRPr>
            </a:lvl3pPr>
            <a:lvl4pPr marL="91440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lumMod val="85000"/>
                    <a:lumOff val="15000"/>
                  </a:schemeClr>
                </a:solidFill>
                <a:latin typeface="+mn-lt"/>
                <a:ea typeface="+mn-ea"/>
                <a:cs typeface="+mn-cs"/>
              </a:defRPr>
            </a:lvl4pPr>
            <a:lvl5pPr marL="114300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lumMod val="85000"/>
                    <a:lumOff val="15000"/>
                  </a:schemeClr>
                </a:solidFill>
                <a:latin typeface="+mn-lt"/>
                <a:ea typeface="+mn-ea"/>
                <a:cs typeface="+mn-cs"/>
              </a:defRPr>
            </a:lvl5pPr>
            <a:lvl6pPr marL="1312863"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solidFill>
                <a:latin typeface="+mn-lt"/>
                <a:ea typeface="+mn-ea"/>
                <a:cs typeface="+mn-cs"/>
              </a:defRPr>
            </a:lvl6pPr>
            <a:lvl7pPr marL="1484313"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solidFill>
                <a:latin typeface="+mn-lt"/>
                <a:ea typeface="+mn-ea"/>
                <a:cs typeface="+mn-cs"/>
              </a:defRPr>
            </a:lvl7pPr>
            <a:lvl8pPr marL="165735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baseline="0">
                <a:solidFill>
                  <a:schemeClr val="tx1"/>
                </a:solidFill>
                <a:latin typeface="+mn-lt"/>
                <a:ea typeface="+mn-ea"/>
                <a:cs typeface="+mn-cs"/>
              </a:defRPr>
            </a:lvl8pPr>
            <a:lvl9pPr marL="1882775"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baseline="0">
                <a:solidFill>
                  <a:schemeClr val="tx1"/>
                </a:solidFill>
                <a:latin typeface="+mn-lt"/>
                <a:ea typeface="+mn-ea"/>
                <a:cs typeface="+mn-cs"/>
              </a:defRPr>
            </a:lvl9pPr>
          </a:lstStyle>
          <a:p>
            <a:pPr marL="0" indent="0">
              <a:buNone/>
            </a:pPr>
            <a:r>
              <a:rPr lang="en-US" sz="3000" dirty="0">
                <a:solidFill>
                  <a:srgbClr val="0C4B85"/>
                </a:solidFill>
              </a:rPr>
              <a:t>By the Central Mass RLC</a:t>
            </a:r>
          </a:p>
        </p:txBody>
      </p:sp>
    </p:spTree>
    <p:extLst>
      <p:ext uri="{BB962C8B-B14F-4D97-AF65-F5344CB8AC3E}">
        <p14:creationId xmlns:p14="http://schemas.microsoft.com/office/powerpoint/2010/main" val="84122138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 name="Rectangle 12">
            <a:extLst>
              <a:ext uri="{FF2B5EF4-FFF2-40B4-BE49-F238E27FC236}">
                <a16:creationId xmlns="" xmlns:a16="http://schemas.microsoft.com/office/drawing/2014/main" id="{7A816DFB-8B0F-47B3-BC12-7B9F59B4EC58}"/>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 xmlns:p16="http://schemas.microsoft.com/office/powerpoint/2015/main" val="1"/>
              </p:ext>
            </p:extLst>
          </p:nvPr>
        </p:nvSpPr>
        <p:spPr>
          <a:xfrm>
            <a:off x="1" y="-2"/>
            <a:ext cx="4554686" cy="6858002"/>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 xmlns:a16="http://schemas.microsoft.com/office/drawing/2014/main" id="{47EFD998-2F26-49E5-AD61-519218BA9657}"/>
              </a:ext>
            </a:extLst>
          </p:cNvPr>
          <p:cNvSpPr>
            <a:spLocks noGrp="1"/>
          </p:cNvSpPr>
          <p:nvPr>
            <p:ph type="title"/>
          </p:nvPr>
        </p:nvSpPr>
        <p:spPr>
          <a:xfrm>
            <a:off x="598883" y="211997"/>
            <a:ext cx="3356919" cy="1188720"/>
          </a:xfrm>
          <a:solidFill>
            <a:srgbClr val="FFFFFF"/>
          </a:solidFill>
          <a:ln>
            <a:solidFill>
              <a:srgbClr val="404040"/>
            </a:solidFill>
          </a:ln>
        </p:spPr>
        <p:txBody>
          <a:bodyPr vert="horz" lIns="182880" tIns="182880" rIns="182880" bIns="182880" rtlCol="0" anchor="ctr">
            <a:normAutofit fontScale="90000"/>
          </a:bodyPr>
          <a:lstStyle/>
          <a:p>
            <a:r>
              <a:rPr lang="en-US" sz="2800"/>
              <a:t>Central Mass RLC ONGOING WORK</a:t>
            </a:r>
          </a:p>
        </p:txBody>
      </p:sp>
      <p:sp>
        <p:nvSpPr>
          <p:cNvPr id="19" name="Content Placeholder 9">
            <a:extLst>
              <a:ext uri="{FF2B5EF4-FFF2-40B4-BE49-F238E27FC236}">
                <a16:creationId xmlns="" xmlns:a16="http://schemas.microsoft.com/office/drawing/2014/main" id="{77A56CD7-6CEE-4C10-AA41-0EBA2743ED3C}"/>
              </a:ext>
            </a:extLst>
          </p:cNvPr>
          <p:cNvSpPr>
            <a:spLocks noGrp="1"/>
          </p:cNvSpPr>
          <p:nvPr>
            <p:ph idx="1"/>
          </p:nvPr>
        </p:nvSpPr>
        <p:spPr>
          <a:xfrm>
            <a:off x="598883" y="1476851"/>
            <a:ext cx="3356919" cy="5169152"/>
          </a:xfrm>
        </p:spPr>
        <p:txBody>
          <a:bodyPr vert="horz" lIns="91440" tIns="45720" rIns="91440" bIns="45720" rtlCol="0">
            <a:noAutofit/>
          </a:bodyPr>
          <a:lstStyle/>
          <a:p>
            <a:r>
              <a:rPr lang="en-US" sz="2000" dirty="0">
                <a:solidFill>
                  <a:srgbClr val="FFFFFF"/>
                </a:solidFill>
              </a:rPr>
              <a:t>We have focused on peer support for families and caregivers, including grandparents parenting, Parenting Journey, and navigating how to be with our families during the holidays in the healthiest way possible. </a:t>
            </a:r>
          </a:p>
          <a:p>
            <a:endParaRPr lang="en-US" sz="2000" dirty="0">
              <a:solidFill>
                <a:srgbClr val="FFFFFF"/>
              </a:solidFill>
            </a:endParaRPr>
          </a:p>
          <a:p>
            <a:r>
              <a:rPr lang="en-US" sz="2000" dirty="0">
                <a:solidFill>
                  <a:srgbClr val="FFFFFF"/>
                </a:solidFill>
              </a:rPr>
              <a:t>Zia, our Young Adult Access Center, provides supports to people between the ages of 16-22 as they navigate being part of their families</a:t>
            </a:r>
            <a:r>
              <a:rPr lang="en-US" sz="2400" dirty="0">
                <a:solidFill>
                  <a:srgbClr val="FFFFFF"/>
                </a:solidFill>
              </a:rPr>
              <a:t>. </a:t>
            </a:r>
          </a:p>
        </p:txBody>
      </p:sp>
      <p:sp>
        <p:nvSpPr>
          <p:cNvPr id="20" name="Rectangle 14">
            <a:extLst>
              <a:ext uri="{FF2B5EF4-FFF2-40B4-BE49-F238E27FC236}">
                <a16:creationId xmlns="" xmlns:a16="http://schemas.microsoft.com/office/drawing/2014/main" id="{E87D435C-84AC-4E27-9CD3-0AAAF73EB28F}"/>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 xmlns:p16="http://schemas.microsoft.com/office/powerpoint/2015/main" val="1"/>
              </p:ext>
            </p:extLst>
          </p:nvPr>
        </p:nvSpPr>
        <p:spPr>
          <a:xfrm>
            <a:off x="5049774" y="640080"/>
            <a:ext cx="3614166" cy="5261170"/>
          </a:xfrm>
          <a:prstGeom prst="rect">
            <a:avLst/>
          </a:prstGeom>
          <a:noFill/>
          <a:ln w="31750" cap="sq">
            <a:solidFill>
              <a:srgbClr val="FFFFFF"/>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7" name="Rectangle 16">
            <a:extLst>
              <a:ext uri="{FF2B5EF4-FFF2-40B4-BE49-F238E27FC236}">
                <a16:creationId xmlns="" xmlns:a16="http://schemas.microsoft.com/office/drawing/2014/main" id="{EFA4C881-BF60-416C-A273-70541298EEB4}"/>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 xmlns:p16="http://schemas.microsoft.com/office/powerpoint/2015/main" val="1"/>
              </p:ext>
            </p:extLst>
          </p:nvPr>
        </p:nvSpPr>
        <p:spPr>
          <a:xfrm>
            <a:off x="5158189" y="806357"/>
            <a:ext cx="3383450" cy="4928616"/>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 name="Content Placeholder 5" descr="A close up of a sign&#10;&#10;Description automatically generated">
            <a:extLst>
              <a:ext uri="{FF2B5EF4-FFF2-40B4-BE49-F238E27FC236}">
                <a16:creationId xmlns="" xmlns:a16="http://schemas.microsoft.com/office/drawing/2014/main" id="{44748F49-728D-45A8-82AD-71CA78A1657E}"/>
              </a:ext>
            </a:extLst>
          </p:cNvPr>
          <p:cNvPicPr>
            <a:picLocks noChangeAspect="1"/>
          </p:cNvPicPr>
          <p:nvPr/>
        </p:nvPicPr>
        <p:blipFill>
          <a:blip r:embed="rId2"/>
          <a:stretch>
            <a:fillRect/>
          </a:stretch>
        </p:blipFill>
        <p:spPr>
          <a:xfrm>
            <a:off x="5298519" y="1476852"/>
            <a:ext cx="3119676" cy="3587627"/>
          </a:xfrm>
          <a:prstGeom prst="rect">
            <a:avLst/>
          </a:prstGeom>
        </p:spPr>
      </p:pic>
    </p:spTree>
    <p:extLst>
      <p:ext uri="{BB962C8B-B14F-4D97-AF65-F5344CB8AC3E}">
        <p14:creationId xmlns:p14="http://schemas.microsoft.com/office/powerpoint/2010/main" val="216848288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8" descr="A screenshot of a social media post&#10;&#10;Description generated with very high confidence">
            <a:extLst>
              <a:ext uri="{FF2B5EF4-FFF2-40B4-BE49-F238E27FC236}">
                <a16:creationId xmlns="" xmlns:a16="http://schemas.microsoft.com/office/drawing/2014/main" id="{BF44A095-2888-4115-A9F0-66854E332D99}"/>
              </a:ext>
            </a:extLst>
          </p:cNvPr>
          <p:cNvPicPr>
            <a:picLocks noChangeAspect="1"/>
          </p:cNvPicPr>
          <p:nvPr/>
        </p:nvPicPr>
        <p:blipFill rotWithShape="1">
          <a:blip r:embed="rId2"/>
          <a:srcRect l="15556" t="31003" r="35897" b="10638"/>
          <a:stretch/>
        </p:blipFill>
        <p:spPr>
          <a:xfrm>
            <a:off x="4952343" y="2233366"/>
            <a:ext cx="3891161" cy="3211228"/>
          </a:xfrm>
          <a:prstGeom prst="rect">
            <a:avLst/>
          </a:prstGeom>
          <a:ln w="19050">
            <a:solidFill>
              <a:schemeClr val="bg1"/>
            </a:solidFill>
          </a:ln>
        </p:spPr>
      </p:pic>
      <p:sp>
        <p:nvSpPr>
          <p:cNvPr id="2" name="Title 1">
            <a:extLst>
              <a:ext uri="{FF2B5EF4-FFF2-40B4-BE49-F238E27FC236}">
                <a16:creationId xmlns="" xmlns:a16="http://schemas.microsoft.com/office/drawing/2014/main" id="{01435D46-5437-4502-ACC9-8DAFE0885D3D}"/>
              </a:ext>
            </a:extLst>
          </p:cNvPr>
          <p:cNvSpPr>
            <a:spLocks noGrp="1"/>
          </p:cNvSpPr>
          <p:nvPr>
            <p:ph type="ctrTitle"/>
          </p:nvPr>
        </p:nvSpPr>
        <p:spPr>
          <a:xfrm>
            <a:off x="1259271" y="101016"/>
            <a:ext cx="6743700" cy="1645920"/>
          </a:xfrm>
          <a:ln w="19050"/>
        </p:spPr>
        <p:txBody>
          <a:bodyPr/>
          <a:lstStyle/>
          <a:p>
            <a:r>
              <a:rPr lang="en-US" dirty="0"/>
              <a:t>Who we work with</a:t>
            </a:r>
          </a:p>
        </p:txBody>
      </p:sp>
      <p:sp>
        <p:nvSpPr>
          <p:cNvPr id="3" name="Subtitle 2">
            <a:extLst>
              <a:ext uri="{FF2B5EF4-FFF2-40B4-BE49-F238E27FC236}">
                <a16:creationId xmlns="" xmlns:a16="http://schemas.microsoft.com/office/drawing/2014/main" id="{4FCFD89B-491C-4D21-B3FA-5C5395DE669A}"/>
              </a:ext>
            </a:extLst>
          </p:cNvPr>
          <p:cNvSpPr>
            <a:spLocks noGrp="1"/>
          </p:cNvSpPr>
          <p:nvPr>
            <p:ph type="subTitle" idx="1"/>
          </p:nvPr>
        </p:nvSpPr>
        <p:spPr>
          <a:xfrm>
            <a:off x="1259764" y="2142745"/>
            <a:ext cx="3369878" cy="4312065"/>
          </a:xfrm>
        </p:spPr>
        <p:txBody>
          <a:bodyPr vert="horz" lIns="91440" tIns="45720" rIns="91440" bIns="45720" rtlCol="0" anchor="t">
            <a:normAutofit fontScale="92500" lnSpcReduction="20000"/>
          </a:bodyPr>
          <a:lstStyle/>
          <a:p>
            <a:pPr algn="l"/>
            <a:r>
              <a:rPr lang="en-US" sz="2400" dirty="0"/>
              <a:t>In alliance with our belief in self-determination we define family as it is understood by the individual or family members themselves, this may include chosen family. </a:t>
            </a:r>
            <a:endParaRPr lang="en-US" dirty="0"/>
          </a:p>
          <a:p>
            <a:pPr algn="l"/>
            <a:endParaRPr lang="en-US" sz="2400" dirty="0"/>
          </a:p>
          <a:p>
            <a:pPr algn="l"/>
            <a:r>
              <a:rPr lang="en-US" sz="2400" dirty="0"/>
              <a:t>We focus on building individual relationships with family members focused on their own personal experiences within the family not sharing other member’s stories. </a:t>
            </a:r>
          </a:p>
        </p:txBody>
      </p:sp>
    </p:spTree>
    <p:extLst>
      <p:ext uri="{BB962C8B-B14F-4D97-AF65-F5344CB8AC3E}">
        <p14:creationId xmlns:p14="http://schemas.microsoft.com/office/powerpoint/2010/main" val="353221208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08E592FE-32E4-4AEF-A092-C8D2F17B9FB1}"/>
              </a:ext>
            </a:extLst>
          </p:cNvPr>
          <p:cNvSpPr>
            <a:spLocks noGrp="1"/>
          </p:cNvSpPr>
          <p:nvPr>
            <p:ph type="ctrTitle"/>
          </p:nvPr>
        </p:nvSpPr>
        <p:spPr>
          <a:xfrm>
            <a:off x="1304597" y="245533"/>
            <a:ext cx="6743700" cy="1304334"/>
          </a:xfrm>
          <a:ln w="19050"/>
        </p:spPr>
        <p:txBody>
          <a:bodyPr>
            <a:normAutofit fontScale="90000"/>
          </a:bodyPr>
          <a:lstStyle/>
          <a:p>
            <a:r>
              <a:rPr lang="en-US" dirty="0"/>
              <a:t>Understanding How Recovery Impacts Families</a:t>
            </a:r>
          </a:p>
        </p:txBody>
      </p:sp>
      <p:sp>
        <p:nvSpPr>
          <p:cNvPr id="3" name="Subtitle 2">
            <a:extLst>
              <a:ext uri="{FF2B5EF4-FFF2-40B4-BE49-F238E27FC236}">
                <a16:creationId xmlns="" xmlns:a16="http://schemas.microsoft.com/office/drawing/2014/main" id="{67D63350-538A-4F9F-BCC8-89E9CF626FE0}"/>
              </a:ext>
            </a:extLst>
          </p:cNvPr>
          <p:cNvSpPr>
            <a:spLocks noGrp="1"/>
          </p:cNvSpPr>
          <p:nvPr>
            <p:ph type="subTitle" idx="1"/>
          </p:nvPr>
        </p:nvSpPr>
        <p:spPr>
          <a:xfrm>
            <a:off x="741439" y="1821674"/>
            <a:ext cx="2725956" cy="4957496"/>
          </a:xfrm>
        </p:spPr>
        <p:txBody>
          <a:bodyPr vert="horz" lIns="91440" tIns="45720" rIns="91440" bIns="45720" rtlCol="0" anchor="t">
            <a:normAutofit fontScale="85000" lnSpcReduction="20000"/>
          </a:bodyPr>
          <a:lstStyle/>
          <a:p>
            <a:pPr algn="l"/>
            <a:r>
              <a:rPr lang="en-US" sz="2600" dirty="0"/>
              <a:t>Examining how behaviors impact all individual family members while minimizing shame and blame for the </a:t>
            </a:r>
            <a:r>
              <a:rPr lang="en-US" sz="2600"/>
              <a:t>past. </a:t>
            </a:r>
            <a:endParaRPr lang="en-US" sz="2600" dirty="0"/>
          </a:p>
          <a:p>
            <a:pPr algn="l"/>
            <a:endParaRPr lang="en-US" sz="2600" dirty="0"/>
          </a:p>
          <a:p>
            <a:pPr algn="l"/>
            <a:r>
              <a:rPr lang="en-US" sz="2600" dirty="0"/>
              <a:t>Recognizing that families are made up of all different configurations and various definitions of recovery and what it means to be the person who is struggling. </a:t>
            </a:r>
          </a:p>
          <a:p>
            <a:pPr algn="l"/>
            <a:endParaRPr lang="en-US" sz="2400" dirty="0"/>
          </a:p>
          <a:p>
            <a:pPr algn="l"/>
            <a:endParaRPr lang="en-US" sz="2600" dirty="0"/>
          </a:p>
        </p:txBody>
      </p:sp>
      <p:pic>
        <p:nvPicPr>
          <p:cNvPr id="8" name="Picture 8" descr="A picture containing bed&#10;&#10;Description generated with very high confidence">
            <a:extLst>
              <a:ext uri="{FF2B5EF4-FFF2-40B4-BE49-F238E27FC236}">
                <a16:creationId xmlns="" xmlns:a16="http://schemas.microsoft.com/office/drawing/2014/main" id="{87E2FD8B-43B4-4DE6-9449-144B3B7DC3CE}"/>
              </a:ext>
            </a:extLst>
          </p:cNvPr>
          <p:cNvPicPr>
            <a:picLocks noChangeAspect="1"/>
          </p:cNvPicPr>
          <p:nvPr/>
        </p:nvPicPr>
        <p:blipFill>
          <a:blip r:embed="rId2"/>
          <a:stretch>
            <a:fillRect/>
          </a:stretch>
        </p:blipFill>
        <p:spPr>
          <a:xfrm>
            <a:off x="4075387" y="4601618"/>
            <a:ext cx="4471496" cy="1990281"/>
          </a:xfrm>
          <a:prstGeom prst="rect">
            <a:avLst/>
          </a:prstGeom>
        </p:spPr>
      </p:pic>
      <p:sp>
        <p:nvSpPr>
          <p:cNvPr id="10" name="TextBox 9">
            <a:extLst>
              <a:ext uri="{FF2B5EF4-FFF2-40B4-BE49-F238E27FC236}">
                <a16:creationId xmlns="" xmlns:a16="http://schemas.microsoft.com/office/drawing/2014/main" id="{BC888CCA-2218-4AA1-A8AB-9561183BEDA7}"/>
              </a:ext>
            </a:extLst>
          </p:cNvPr>
          <p:cNvSpPr txBox="1"/>
          <p:nvPr/>
        </p:nvSpPr>
        <p:spPr>
          <a:xfrm>
            <a:off x="4045826" y="1820917"/>
            <a:ext cx="4501055" cy="341632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2400" dirty="0"/>
              <a:t>Understanding</a:t>
            </a:r>
            <a:r>
              <a:rPr lang="en-US" sz="2400" dirty="0">
                <a:ea typeface="+mn-lt"/>
                <a:cs typeface="+mn-lt"/>
              </a:rPr>
              <a:t> that the quality of the relationships between family members can be impacted by many variables, including struggles with mental health, the amount of work it takes to upkeep relationships, and the desires and needs of each party in the relationship.</a:t>
            </a:r>
            <a:r>
              <a:rPr lang="en-US" sz="2400" dirty="0"/>
              <a:t> </a:t>
            </a:r>
          </a:p>
        </p:txBody>
      </p:sp>
    </p:spTree>
    <p:extLst>
      <p:ext uri="{BB962C8B-B14F-4D97-AF65-F5344CB8AC3E}">
        <p14:creationId xmlns:p14="http://schemas.microsoft.com/office/powerpoint/2010/main" val="116815825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08E592FE-32E4-4AEF-A092-C8D2F17B9FB1}"/>
              </a:ext>
            </a:extLst>
          </p:cNvPr>
          <p:cNvSpPr>
            <a:spLocks noGrp="1"/>
          </p:cNvSpPr>
          <p:nvPr>
            <p:ph type="ctrTitle"/>
          </p:nvPr>
        </p:nvSpPr>
        <p:spPr>
          <a:xfrm>
            <a:off x="1200150" y="366402"/>
            <a:ext cx="6743700" cy="1645920"/>
          </a:xfrm>
          <a:ln w="19050"/>
        </p:spPr>
        <p:txBody>
          <a:bodyPr/>
          <a:lstStyle/>
          <a:p>
            <a:r>
              <a:rPr lang="en-US" dirty="0"/>
              <a:t>Emphasis on understanding the role of family members</a:t>
            </a:r>
          </a:p>
        </p:txBody>
      </p:sp>
      <p:sp>
        <p:nvSpPr>
          <p:cNvPr id="3" name="Subtitle 2">
            <a:extLst>
              <a:ext uri="{FF2B5EF4-FFF2-40B4-BE49-F238E27FC236}">
                <a16:creationId xmlns="" xmlns:a16="http://schemas.microsoft.com/office/drawing/2014/main" id="{67D63350-538A-4F9F-BCC8-89E9CF626FE0}"/>
              </a:ext>
            </a:extLst>
          </p:cNvPr>
          <p:cNvSpPr>
            <a:spLocks noGrp="1"/>
          </p:cNvSpPr>
          <p:nvPr>
            <p:ph type="subTitle" idx="1"/>
          </p:nvPr>
        </p:nvSpPr>
        <p:spPr>
          <a:xfrm>
            <a:off x="415569" y="2217931"/>
            <a:ext cx="4253242" cy="3579181"/>
          </a:xfrm>
        </p:spPr>
        <p:txBody>
          <a:bodyPr vert="horz" lIns="91440" tIns="45720" rIns="91440" bIns="45720" rtlCol="0" anchor="t">
            <a:normAutofit fontScale="92500" lnSpcReduction="20000"/>
          </a:bodyPr>
          <a:lstStyle/>
          <a:p>
            <a:pPr algn="l"/>
            <a:endParaRPr lang="en-US" sz="2400" dirty="0"/>
          </a:p>
          <a:p>
            <a:pPr algn="l"/>
            <a:r>
              <a:rPr lang="en-US" sz="2400" dirty="0"/>
              <a:t>When working with a family we strive to understand the spoken and unspoken dynamics that exist within that group. </a:t>
            </a:r>
            <a:endParaRPr lang="en-US" dirty="0"/>
          </a:p>
          <a:p>
            <a:pPr algn="l"/>
            <a:endParaRPr lang="en-US" sz="2400" dirty="0"/>
          </a:p>
          <a:p>
            <a:pPr algn="l"/>
            <a:r>
              <a:rPr lang="en-US" sz="2400" dirty="0"/>
              <a:t>This allows for an exploration of how each family member feels within the dynamic and if they would like support in making any changes. </a:t>
            </a:r>
          </a:p>
        </p:txBody>
      </p:sp>
      <p:pic>
        <p:nvPicPr>
          <p:cNvPr id="4" name="Picture 4" descr="A group of people looking at the camera&#10;&#10;Description generated with high confidence">
            <a:extLst>
              <a:ext uri="{FF2B5EF4-FFF2-40B4-BE49-F238E27FC236}">
                <a16:creationId xmlns="" xmlns:a16="http://schemas.microsoft.com/office/drawing/2014/main" id="{FD33DF2D-5D95-482B-84D3-D790D711D96E}"/>
              </a:ext>
            </a:extLst>
          </p:cNvPr>
          <p:cNvPicPr>
            <a:picLocks noChangeAspect="1"/>
          </p:cNvPicPr>
          <p:nvPr/>
        </p:nvPicPr>
        <p:blipFill>
          <a:blip r:embed="rId2"/>
          <a:stretch>
            <a:fillRect/>
          </a:stretch>
        </p:blipFill>
        <p:spPr>
          <a:xfrm>
            <a:off x="4784835" y="2304393"/>
            <a:ext cx="4146331" cy="3707524"/>
          </a:xfrm>
          <a:prstGeom prst="rect">
            <a:avLst/>
          </a:prstGeom>
          <a:ln w="19050">
            <a:solidFill>
              <a:schemeClr val="bg1"/>
            </a:solidFill>
          </a:ln>
        </p:spPr>
      </p:pic>
    </p:spTree>
    <p:extLst>
      <p:ext uri="{BB962C8B-B14F-4D97-AF65-F5344CB8AC3E}">
        <p14:creationId xmlns:p14="http://schemas.microsoft.com/office/powerpoint/2010/main" val="91604921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B8458199-BBCD-45A5-9213-5FEC6645E6BF}"/>
              </a:ext>
            </a:extLst>
          </p:cNvPr>
          <p:cNvSpPr>
            <a:spLocks noGrp="1"/>
          </p:cNvSpPr>
          <p:nvPr>
            <p:ph type="title"/>
          </p:nvPr>
        </p:nvSpPr>
        <p:spPr>
          <a:xfrm>
            <a:off x="577215" y="691476"/>
            <a:ext cx="3364992" cy="1141497"/>
          </a:xfrm>
          <a:ln w="19050"/>
        </p:spPr>
        <p:txBody>
          <a:bodyPr/>
          <a:lstStyle/>
          <a:p>
            <a:r>
              <a:rPr lang="en-US"/>
              <a:t>Recognizing different types of trauma</a:t>
            </a:r>
            <a:endParaRPr lang="en-US" dirty="0"/>
          </a:p>
        </p:txBody>
      </p:sp>
      <p:sp>
        <p:nvSpPr>
          <p:cNvPr id="4" name="Text Placeholder 3">
            <a:extLst>
              <a:ext uri="{FF2B5EF4-FFF2-40B4-BE49-F238E27FC236}">
                <a16:creationId xmlns="" xmlns:a16="http://schemas.microsoft.com/office/drawing/2014/main" id="{4AC7F620-0ABB-47B2-9154-2832280A9248}"/>
              </a:ext>
            </a:extLst>
          </p:cNvPr>
          <p:cNvSpPr>
            <a:spLocks noGrp="1"/>
          </p:cNvSpPr>
          <p:nvPr>
            <p:ph type="body" sz="half" idx="2"/>
          </p:nvPr>
        </p:nvSpPr>
        <p:spPr>
          <a:xfrm>
            <a:off x="836676" y="2331982"/>
            <a:ext cx="2846070" cy="3721346"/>
          </a:xfrm>
        </p:spPr>
        <p:txBody>
          <a:bodyPr>
            <a:noAutofit/>
          </a:bodyPr>
          <a:lstStyle/>
          <a:p>
            <a:pPr algn="l"/>
            <a:r>
              <a:rPr lang="en-US" sz="2400" dirty="0"/>
              <a:t>An understanding that different types of trauma can occur that have lasting impacts is vital for family healing. Some examples of these traumas include,</a:t>
            </a:r>
          </a:p>
        </p:txBody>
      </p:sp>
      <p:sp>
        <p:nvSpPr>
          <p:cNvPr id="9" name="Content Placeholder 8">
            <a:extLst>
              <a:ext uri="{FF2B5EF4-FFF2-40B4-BE49-F238E27FC236}">
                <a16:creationId xmlns="" xmlns:a16="http://schemas.microsoft.com/office/drawing/2014/main" id="{10A40FD5-85F5-4EBB-AD02-3852D7896374}"/>
              </a:ext>
            </a:extLst>
          </p:cNvPr>
          <p:cNvSpPr>
            <a:spLocks noGrp="1"/>
          </p:cNvSpPr>
          <p:nvPr>
            <p:ph idx="1"/>
          </p:nvPr>
        </p:nvSpPr>
        <p:spPr>
          <a:xfrm>
            <a:off x="4954905" y="276447"/>
            <a:ext cx="3611880" cy="6305106"/>
          </a:xfrm>
        </p:spPr>
        <p:txBody>
          <a:bodyPr>
            <a:noAutofit/>
          </a:bodyPr>
          <a:lstStyle/>
          <a:p>
            <a:pPr marL="457200" indent="-457200">
              <a:buAutoNum type="arabicPeriod"/>
            </a:pPr>
            <a:r>
              <a:rPr lang="en-US" sz="2000" dirty="0">
                <a:solidFill>
                  <a:schemeClr val="tx1">
                    <a:lumMod val="65000"/>
                    <a:lumOff val="35000"/>
                  </a:schemeClr>
                </a:solidFill>
              </a:rPr>
              <a:t>Inter-generational trauma(s)</a:t>
            </a:r>
          </a:p>
          <a:p>
            <a:pPr marL="914400" lvl="1" indent="-457200"/>
            <a:r>
              <a:rPr lang="en-US" sz="2000" dirty="0">
                <a:solidFill>
                  <a:schemeClr val="tx1">
                    <a:lumMod val="65000"/>
                    <a:lumOff val="35000"/>
                  </a:schemeClr>
                </a:solidFill>
              </a:rPr>
              <a:t>The contemporary struggles faced by families may be linked to historic struggles that can be traced back for generations. </a:t>
            </a:r>
          </a:p>
          <a:p>
            <a:pPr marL="457200" indent="-457200">
              <a:buAutoNum type="arabicPeriod" startAt="2"/>
            </a:pPr>
            <a:r>
              <a:rPr lang="en-US" sz="2000" dirty="0">
                <a:solidFill>
                  <a:schemeClr val="tx1">
                    <a:lumMod val="65000"/>
                    <a:lumOff val="35000"/>
                  </a:schemeClr>
                </a:solidFill>
              </a:rPr>
              <a:t>Systematic/structural trauma(s)</a:t>
            </a:r>
          </a:p>
          <a:p>
            <a:pPr marL="800100" lvl="1" indent="-342900"/>
            <a:r>
              <a:rPr lang="en-US" sz="2000" dirty="0">
                <a:solidFill>
                  <a:schemeClr val="tx1">
                    <a:lumMod val="65000"/>
                    <a:lumOff val="35000"/>
                  </a:schemeClr>
                </a:solidFill>
              </a:rPr>
              <a:t>Oppressive social, economic, and governing structures may be exacerbating specific traumas.</a:t>
            </a:r>
          </a:p>
          <a:p>
            <a:pPr marL="457200" indent="-457200">
              <a:buAutoNum type="arabicPeriod" startAt="3"/>
            </a:pPr>
            <a:r>
              <a:rPr lang="en-US" sz="2000" dirty="0">
                <a:solidFill>
                  <a:schemeClr val="tx1">
                    <a:lumMod val="65000"/>
                    <a:lumOff val="35000"/>
                  </a:schemeClr>
                </a:solidFill>
              </a:rPr>
              <a:t>Trauma(s) Individually Received</a:t>
            </a:r>
          </a:p>
          <a:p>
            <a:pPr marL="914400" lvl="1" indent="-457200"/>
            <a:r>
              <a:rPr lang="en-US" sz="2000" dirty="0">
                <a:solidFill>
                  <a:schemeClr val="tx1">
                    <a:lumMod val="65000"/>
                    <a:lumOff val="35000"/>
                  </a:schemeClr>
                </a:solidFill>
              </a:rPr>
              <a:t>The trauma that a person experiences throughout their lifetime.</a:t>
            </a:r>
          </a:p>
        </p:txBody>
      </p:sp>
    </p:spTree>
    <p:extLst>
      <p:ext uri="{BB962C8B-B14F-4D97-AF65-F5344CB8AC3E}">
        <p14:creationId xmlns:p14="http://schemas.microsoft.com/office/powerpoint/2010/main" val="272793368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08E592FE-32E4-4AEF-A092-C8D2F17B9FB1}"/>
              </a:ext>
            </a:extLst>
          </p:cNvPr>
          <p:cNvSpPr>
            <a:spLocks noGrp="1"/>
          </p:cNvSpPr>
          <p:nvPr>
            <p:ph type="ctrTitle"/>
          </p:nvPr>
        </p:nvSpPr>
        <p:spPr>
          <a:xfrm>
            <a:off x="1088508" y="195396"/>
            <a:ext cx="6743700" cy="1084764"/>
          </a:xfrm>
          <a:ln w="19050"/>
        </p:spPr>
        <p:txBody>
          <a:bodyPr>
            <a:normAutofit fontScale="90000"/>
          </a:bodyPr>
          <a:lstStyle/>
          <a:p>
            <a:r>
              <a:rPr lang="en-US" dirty="0"/>
              <a:t>Family recovery may include…</a:t>
            </a:r>
          </a:p>
        </p:txBody>
      </p:sp>
      <p:sp>
        <p:nvSpPr>
          <p:cNvPr id="6" name="Subtitle 2">
            <a:extLst>
              <a:ext uri="{FF2B5EF4-FFF2-40B4-BE49-F238E27FC236}">
                <a16:creationId xmlns="" xmlns:a16="http://schemas.microsoft.com/office/drawing/2014/main" id="{B6C7CA5F-1CF5-F043-9B25-D6323B7FB0E9}"/>
              </a:ext>
            </a:extLst>
          </p:cNvPr>
          <p:cNvSpPr txBox="1">
            <a:spLocks/>
          </p:cNvSpPr>
          <p:nvPr/>
        </p:nvSpPr>
        <p:spPr>
          <a:xfrm>
            <a:off x="1615643" y="1773771"/>
            <a:ext cx="5912714" cy="4751867"/>
          </a:xfrm>
          <a:prstGeom prst="rect">
            <a:avLst/>
          </a:prstGeom>
          <a:effectLst>
            <a:outerShdw blurRad="50800" dir="14400000">
              <a:srgbClr val="000000">
                <a:alpha val="40000"/>
              </a:srgbClr>
            </a:outerShdw>
          </a:effectLst>
        </p:spPr>
        <p:txBody>
          <a:bodyPr vert="horz" lIns="91440" tIns="45720" rIns="91440" bIns="45720" rtlCol="0" anchor="ctr">
            <a:noAutofit/>
          </a:bodyPr>
          <a:ls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marL="457200" indent="-457200">
              <a:lnSpc>
                <a:spcPct val="90000"/>
              </a:lnSpc>
              <a:buAutoNum type="arabicParenR"/>
            </a:pPr>
            <a:r>
              <a:rPr lang="en-US" sz="2400" dirty="0"/>
              <a:t>Connecting family members to additional supports, including:</a:t>
            </a:r>
          </a:p>
          <a:p>
            <a:pPr lvl="1" algn="just">
              <a:lnSpc>
                <a:spcPct val="90000"/>
              </a:lnSpc>
            </a:pPr>
            <a:r>
              <a:rPr lang="en-US" sz="2400" dirty="0"/>
              <a:t> Peer Support Specialists</a:t>
            </a:r>
          </a:p>
          <a:p>
            <a:pPr lvl="1" algn="just">
              <a:lnSpc>
                <a:spcPct val="90000"/>
              </a:lnSpc>
            </a:pPr>
            <a:r>
              <a:rPr lang="en-US" sz="2400" dirty="0"/>
              <a:t> Young Adult Peer Mentors</a:t>
            </a:r>
          </a:p>
          <a:p>
            <a:pPr lvl="1" algn="just">
              <a:lnSpc>
                <a:spcPct val="90000"/>
              </a:lnSpc>
            </a:pPr>
            <a:r>
              <a:rPr lang="en-US" sz="2400" dirty="0"/>
              <a:t> Recovery Coaches</a:t>
            </a:r>
          </a:p>
          <a:p>
            <a:pPr lvl="1" algn="just">
              <a:lnSpc>
                <a:spcPct val="90000"/>
              </a:lnSpc>
            </a:pPr>
            <a:endParaRPr lang="en-US" sz="2400" dirty="0"/>
          </a:p>
          <a:p>
            <a:pPr marL="457200" indent="-457200" algn="just">
              <a:lnSpc>
                <a:spcPct val="90000"/>
              </a:lnSpc>
              <a:buAutoNum type="arabicParenR" startAt="2"/>
            </a:pPr>
            <a:r>
              <a:rPr lang="en-US" sz="2400" dirty="0"/>
              <a:t>Working towards a macro-understanding of the family as a unit, and individual family roles</a:t>
            </a:r>
          </a:p>
          <a:p>
            <a:pPr algn="just">
              <a:lnSpc>
                <a:spcPct val="90000"/>
              </a:lnSpc>
            </a:pPr>
            <a:endParaRPr lang="en-US" sz="2400" dirty="0"/>
          </a:p>
          <a:p>
            <a:pPr marL="457200" indent="-457200" algn="just">
              <a:lnSpc>
                <a:spcPct val="90000"/>
              </a:lnSpc>
              <a:buAutoNum type="arabicParenR" startAt="3"/>
            </a:pPr>
            <a:r>
              <a:rPr lang="en-US" sz="2400" dirty="0"/>
              <a:t>Sharing </a:t>
            </a:r>
            <a:r>
              <a:rPr lang="en-US" sz="2400" dirty="0">
                <a:solidFill>
                  <a:schemeClr val="tx1">
                    <a:lumMod val="65000"/>
                    <a:lumOff val="35000"/>
                  </a:schemeClr>
                </a:solidFill>
              </a:rPr>
              <a:t>relevant lived experience</a:t>
            </a:r>
          </a:p>
          <a:p>
            <a:pPr marL="457200" indent="-457200" algn="just">
              <a:lnSpc>
                <a:spcPct val="90000"/>
              </a:lnSpc>
              <a:buAutoNum type="arabicParenR" startAt="3"/>
            </a:pPr>
            <a:endParaRPr lang="en-US" sz="2400" dirty="0">
              <a:solidFill>
                <a:schemeClr val="tx1">
                  <a:lumMod val="65000"/>
                  <a:lumOff val="35000"/>
                </a:schemeClr>
              </a:solidFill>
            </a:endParaRPr>
          </a:p>
          <a:p>
            <a:pPr marL="457200" indent="-457200" algn="just">
              <a:lnSpc>
                <a:spcPct val="90000"/>
              </a:lnSpc>
              <a:buAutoNum type="arabicParenR" startAt="3"/>
            </a:pPr>
            <a:r>
              <a:rPr lang="en-US" sz="2400" dirty="0">
                <a:solidFill>
                  <a:schemeClr val="tx1">
                    <a:lumMod val="65000"/>
                    <a:lumOff val="35000"/>
                  </a:schemeClr>
                </a:solidFill>
              </a:rPr>
              <a:t>And awareness and attentiveness to how a family has been impacted when members ability to make choices has been taken.</a:t>
            </a:r>
          </a:p>
          <a:p>
            <a:pPr algn="just">
              <a:lnSpc>
                <a:spcPct val="90000"/>
              </a:lnSpc>
            </a:pPr>
            <a:endParaRPr lang="en-US" sz="2400" dirty="0">
              <a:solidFill>
                <a:schemeClr val="tx1">
                  <a:lumMod val="65000"/>
                  <a:lumOff val="35000"/>
                </a:schemeClr>
              </a:solidFill>
            </a:endParaRPr>
          </a:p>
        </p:txBody>
      </p:sp>
    </p:spTree>
    <p:extLst>
      <p:ext uri="{BB962C8B-B14F-4D97-AF65-F5344CB8AC3E}">
        <p14:creationId xmlns:p14="http://schemas.microsoft.com/office/powerpoint/2010/main" val="780894692"/>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3541C2EF-22C3-4B96-B9E9-5ED8F44B1A6D}"/>
              </a:ext>
            </a:extLst>
          </p:cNvPr>
          <p:cNvSpPr>
            <a:spLocks noGrp="1"/>
          </p:cNvSpPr>
          <p:nvPr>
            <p:ph type="ctrTitle"/>
          </p:nvPr>
        </p:nvSpPr>
        <p:spPr>
          <a:xfrm>
            <a:off x="1196562" y="311227"/>
            <a:ext cx="6743700" cy="956707"/>
          </a:xfrm>
          <a:ln w="19050"/>
        </p:spPr>
        <p:txBody>
          <a:bodyPr>
            <a:normAutofit fontScale="90000"/>
          </a:bodyPr>
          <a:lstStyle/>
          <a:p>
            <a:r>
              <a:rPr lang="en-US" dirty="0"/>
              <a:t>Systems families may navigate</a:t>
            </a:r>
          </a:p>
        </p:txBody>
      </p:sp>
      <p:sp>
        <p:nvSpPr>
          <p:cNvPr id="3" name="Subtitle 2">
            <a:extLst>
              <a:ext uri="{FF2B5EF4-FFF2-40B4-BE49-F238E27FC236}">
                <a16:creationId xmlns="" xmlns:a16="http://schemas.microsoft.com/office/drawing/2014/main" id="{E0D3FAD9-978F-4A61-9CE0-C331E776E696}"/>
              </a:ext>
            </a:extLst>
          </p:cNvPr>
          <p:cNvSpPr>
            <a:spLocks noGrp="1"/>
          </p:cNvSpPr>
          <p:nvPr>
            <p:ph type="subTitle" idx="1"/>
          </p:nvPr>
        </p:nvSpPr>
        <p:spPr>
          <a:xfrm>
            <a:off x="1903796" y="1470133"/>
            <a:ext cx="5101209" cy="4916815"/>
          </a:xfrm>
        </p:spPr>
        <p:txBody>
          <a:bodyPr>
            <a:noAutofit/>
          </a:bodyPr>
          <a:lstStyle/>
          <a:p>
            <a:r>
              <a:rPr lang="en-US" sz="2400" dirty="0"/>
              <a:t>Part of providing peer support for family healing may include helping navigate certain systems, such as:</a:t>
            </a:r>
          </a:p>
          <a:p>
            <a:endParaRPr lang="en-US" sz="2400" dirty="0"/>
          </a:p>
          <a:p>
            <a:pPr marL="457200" indent="-457200">
              <a:buFont typeface="+mj-lt"/>
              <a:buAutoNum type="arabicPeriod"/>
            </a:pPr>
            <a:r>
              <a:rPr lang="en-US" sz="2400" dirty="0"/>
              <a:t>Child Welfare</a:t>
            </a:r>
          </a:p>
          <a:p>
            <a:pPr marL="457200" indent="-457200">
              <a:buFont typeface="+mj-lt"/>
              <a:buAutoNum type="arabicPeriod"/>
            </a:pPr>
            <a:r>
              <a:rPr lang="en-US" sz="2400" dirty="0"/>
              <a:t>Juvenile Justice</a:t>
            </a:r>
          </a:p>
          <a:p>
            <a:pPr marL="457200" indent="-457200">
              <a:buFont typeface="+mj-lt"/>
              <a:buAutoNum type="arabicPeriod"/>
            </a:pPr>
            <a:r>
              <a:rPr lang="en-US" sz="2400" dirty="0"/>
              <a:t>Behavioral Health</a:t>
            </a:r>
          </a:p>
          <a:p>
            <a:pPr marL="457200" indent="-457200">
              <a:buFont typeface="+mj-lt"/>
              <a:buAutoNum type="arabicPeriod"/>
            </a:pPr>
            <a:r>
              <a:rPr lang="en-US" sz="2400" dirty="0"/>
              <a:t>Systems of Correction</a:t>
            </a:r>
          </a:p>
          <a:p>
            <a:pPr marL="457200" indent="-457200">
              <a:buFont typeface="+mj-lt"/>
              <a:buAutoNum type="arabicPeriod"/>
            </a:pPr>
            <a:r>
              <a:rPr lang="en-US" sz="2400" dirty="0"/>
              <a:t>Mass Rehabilitation Commission</a:t>
            </a:r>
          </a:p>
          <a:p>
            <a:pPr marL="457200" indent="-457200">
              <a:buFont typeface="+mj-lt"/>
              <a:buAutoNum type="arabicPeriod"/>
            </a:pPr>
            <a:r>
              <a:rPr lang="en-US" sz="2400" dirty="0"/>
              <a:t>Education (primary and secondary)</a:t>
            </a:r>
          </a:p>
          <a:p>
            <a:pPr marL="457200" indent="-457200">
              <a:buFont typeface="+mj-lt"/>
              <a:buAutoNum type="arabicPeriod"/>
            </a:pPr>
            <a:r>
              <a:rPr lang="en-US" sz="2400" dirty="0"/>
              <a:t>Department of Developmental Services</a:t>
            </a:r>
          </a:p>
        </p:txBody>
      </p:sp>
      <p:pic>
        <p:nvPicPr>
          <p:cNvPr id="5" name="Graphic 4" descr="Protecting hand">
            <a:extLst>
              <a:ext uri="{FF2B5EF4-FFF2-40B4-BE49-F238E27FC236}">
                <a16:creationId xmlns="" xmlns:a16="http://schemas.microsoft.com/office/drawing/2014/main" id="{77F16C2F-7682-4FA5-9847-FAD96B173B51}"/>
              </a:ext>
            </a:extLst>
          </p:cNvPr>
          <p:cNvPicPr>
            <a:picLocks noChangeAspect="1"/>
          </p:cNvPicPr>
          <p:nvPr/>
        </p:nvPicPr>
        <p:blipFill>
          <a:blip r:embed="rId2">
            <a:extLst>
              <a:ext uri="{96DAC541-7B7A-43D3-8B79-37D633B846F1}">
                <asvg:svgBlip xmlns="" xmlns:asvg="http://schemas.microsoft.com/office/drawing/2016/SVG/main" r:embed="rId3"/>
              </a:ext>
            </a:extLst>
          </a:blip>
          <a:stretch>
            <a:fillRect/>
          </a:stretch>
        </p:blipFill>
        <p:spPr>
          <a:xfrm rot="2685874">
            <a:off x="5836408" y="1894303"/>
            <a:ext cx="3846764" cy="5129019"/>
          </a:xfrm>
          <a:prstGeom prst="rect">
            <a:avLst/>
          </a:prstGeom>
        </p:spPr>
      </p:pic>
      <p:pic>
        <p:nvPicPr>
          <p:cNvPr id="7" name="Graphic 6" descr="Open hand">
            <a:extLst>
              <a:ext uri="{FF2B5EF4-FFF2-40B4-BE49-F238E27FC236}">
                <a16:creationId xmlns="" xmlns:a16="http://schemas.microsoft.com/office/drawing/2014/main" id="{6FA078D1-4D15-4195-B4BC-2EED35F536D9}"/>
              </a:ext>
            </a:extLst>
          </p:cNvPr>
          <p:cNvPicPr>
            <a:picLocks noChangeAspect="1"/>
          </p:cNvPicPr>
          <p:nvPr/>
        </p:nvPicPr>
        <p:blipFill>
          <a:blip r:embed="rId4">
            <a:extLst>
              <a:ext uri="{96DAC541-7B7A-43D3-8B79-37D633B846F1}">
                <asvg:svgBlip xmlns="" xmlns:asvg="http://schemas.microsoft.com/office/drawing/2016/SVG/main" r:embed="rId5"/>
              </a:ext>
            </a:extLst>
          </a:blip>
          <a:stretch>
            <a:fillRect/>
          </a:stretch>
        </p:blipFill>
        <p:spPr>
          <a:xfrm rot="2676099">
            <a:off x="-546391" y="864492"/>
            <a:ext cx="3846764" cy="5129019"/>
          </a:xfrm>
          <a:prstGeom prst="rect">
            <a:avLst/>
          </a:prstGeom>
        </p:spPr>
      </p:pic>
    </p:spTree>
    <p:extLst>
      <p:ext uri="{BB962C8B-B14F-4D97-AF65-F5344CB8AC3E}">
        <p14:creationId xmlns:p14="http://schemas.microsoft.com/office/powerpoint/2010/main" val="2634766570"/>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08E592FE-32E4-4AEF-A092-C8D2F17B9FB1}"/>
              </a:ext>
            </a:extLst>
          </p:cNvPr>
          <p:cNvSpPr>
            <a:spLocks noGrp="1"/>
          </p:cNvSpPr>
          <p:nvPr>
            <p:ph type="ctrTitle"/>
          </p:nvPr>
        </p:nvSpPr>
        <p:spPr>
          <a:xfrm>
            <a:off x="1200150" y="233052"/>
            <a:ext cx="6743700" cy="1003466"/>
          </a:xfrm>
          <a:ln w="19050"/>
        </p:spPr>
        <p:txBody>
          <a:bodyPr>
            <a:normAutofit fontScale="90000"/>
          </a:bodyPr>
          <a:lstStyle/>
          <a:p>
            <a:r>
              <a:rPr lang="en-US" dirty="0"/>
              <a:t>What helps families in recovery</a:t>
            </a:r>
          </a:p>
        </p:txBody>
      </p:sp>
      <p:sp>
        <p:nvSpPr>
          <p:cNvPr id="3" name="Subtitle 2">
            <a:extLst>
              <a:ext uri="{FF2B5EF4-FFF2-40B4-BE49-F238E27FC236}">
                <a16:creationId xmlns="" xmlns:a16="http://schemas.microsoft.com/office/drawing/2014/main" id="{67D63350-538A-4F9F-BCC8-89E9CF626FE0}"/>
              </a:ext>
            </a:extLst>
          </p:cNvPr>
          <p:cNvSpPr>
            <a:spLocks noGrp="1"/>
          </p:cNvSpPr>
          <p:nvPr>
            <p:ph type="subTitle" idx="1"/>
          </p:nvPr>
        </p:nvSpPr>
        <p:spPr>
          <a:xfrm>
            <a:off x="1450181" y="1484118"/>
            <a:ext cx="6243638" cy="4364976"/>
          </a:xfrm>
        </p:spPr>
        <p:txBody>
          <a:bodyPr>
            <a:normAutofit fontScale="92500" lnSpcReduction="20000"/>
          </a:bodyPr>
          <a:lstStyle/>
          <a:p>
            <a:pPr algn="l"/>
            <a:r>
              <a:rPr lang="en-US" sz="2400" dirty="0"/>
              <a:t>Concentrating on building healthy relationships through recognizing and focusing on the roles and dynamics within a specific family.</a:t>
            </a:r>
          </a:p>
          <a:p>
            <a:pPr algn="l"/>
            <a:endParaRPr lang="en-US" sz="2400" dirty="0"/>
          </a:p>
          <a:p>
            <a:pPr algn="l"/>
            <a:r>
              <a:rPr lang="en-US" sz="2400" dirty="0"/>
              <a:t>Hold peer support meetings focused on the cultural needs of the family; for instance, bringing peer support meetings to the town that the family lives in.</a:t>
            </a:r>
          </a:p>
          <a:p>
            <a:pPr algn="l"/>
            <a:endParaRPr lang="en-US" sz="2400" dirty="0"/>
          </a:p>
          <a:p>
            <a:pPr algn="l"/>
            <a:r>
              <a:rPr lang="en-US" sz="2400" dirty="0"/>
              <a:t>Focus on recognizing where the family member who is struggling is coming from without judgment or imposing a family system of values.</a:t>
            </a:r>
          </a:p>
          <a:p>
            <a:pPr algn="l"/>
            <a:endParaRPr lang="en-US" sz="2400" dirty="0"/>
          </a:p>
          <a:p>
            <a:pPr algn="l"/>
            <a:r>
              <a:rPr lang="en-US" sz="2400" dirty="0"/>
              <a:t>Understanding and respecting boundaries. DDD</a:t>
            </a:r>
          </a:p>
        </p:txBody>
      </p:sp>
    </p:spTree>
    <p:extLst>
      <p:ext uri="{BB962C8B-B14F-4D97-AF65-F5344CB8AC3E}">
        <p14:creationId xmlns:p14="http://schemas.microsoft.com/office/powerpoint/2010/main" val="1536621196"/>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a:extLst>
              <a:ext uri="{FF2B5EF4-FFF2-40B4-BE49-F238E27FC236}">
                <a16:creationId xmlns="" xmlns:a16="http://schemas.microsoft.com/office/drawing/2014/main" id="{67D63350-538A-4F9F-BCC8-89E9CF626FE0}"/>
              </a:ext>
            </a:extLst>
          </p:cNvPr>
          <p:cNvSpPr>
            <a:spLocks noGrp="1"/>
          </p:cNvSpPr>
          <p:nvPr>
            <p:ph type="subTitle" idx="1"/>
          </p:nvPr>
        </p:nvSpPr>
        <p:spPr>
          <a:xfrm>
            <a:off x="1011584" y="2319265"/>
            <a:ext cx="7120833" cy="3005213"/>
          </a:xfrm>
        </p:spPr>
        <p:txBody>
          <a:bodyPr>
            <a:normAutofit fontScale="92500" lnSpcReduction="10000"/>
          </a:bodyPr>
          <a:lstStyle/>
          <a:p>
            <a:pPr algn="l"/>
            <a:r>
              <a:rPr lang="en-US" sz="2400" dirty="0"/>
              <a:t>Based on the Roxbury Presbyterian Church Social Impact Center’s approach to healing from trauma, the “Can We Talk” model fosters connection and empowers individuals to take an active role in their own healing over dinner conversations. </a:t>
            </a:r>
          </a:p>
          <a:p>
            <a:pPr algn="l"/>
            <a:endParaRPr lang="en-US" sz="2400" dirty="0"/>
          </a:p>
          <a:p>
            <a:pPr algn="l"/>
            <a:r>
              <a:rPr lang="en-US" sz="2400" dirty="0"/>
              <a:t>This model specifically allows for family members to sit together and talk collectively while focusing on individual members healing journeys. </a:t>
            </a:r>
          </a:p>
        </p:txBody>
      </p:sp>
      <p:sp>
        <p:nvSpPr>
          <p:cNvPr id="7" name="Title 1">
            <a:extLst>
              <a:ext uri="{FF2B5EF4-FFF2-40B4-BE49-F238E27FC236}">
                <a16:creationId xmlns="" xmlns:a16="http://schemas.microsoft.com/office/drawing/2014/main" id="{7263B377-4B98-4E0C-AEF6-E540432F9847}"/>
              </a:ext>
            </a:extLst>
          </p:cNvPr>
          <p:cNvSpPr txBox="1">
            <a:spLocks/>
          </p:cNvSpPr>
          <p:nvPr/>
        </p:nvSpPr>
        <p:spPr>
          <a:xfrm>
            <a:off x="0" y="1"/>
            <a:ext cx="9144000" cy="1282391"/>
          </a:xfrm>
          <a:prstGeom prst="rect">
            <a:avLst/>
          </a:prstGeom>
          <a:solidFill>
            <a:srgbClr val="FFFFFF"/>
          </a:solidFill>
          <a:ln w="38100" cap="sq">
            <a:noFill/>
            <a:miter lim="800000"/>
          </a:ln>
        </p:spPr>
        <p:txBody>
          <a:bodyPr vert="horz" lIns="274320" tIns="182880" rIns="274320" bIns="182880" rtlCol="0" anchor="ctr" anchorCtr="1">
            <a:normAutofit/>
          </a:bodyPr>
          <a:lstStyle>
            <a:lvl1pPr algn="ctr" defTabSz="914400" rtl="0" eaLnBrk="1" latinLnBrk="0" hangingPunct="1">
              <a:lnSpc>
                <a:spcPct val="90000"/>
              </a:lnSpc>
              <a:spcBef>
                <a:spcPct val="0"/>
              </a:spcBef>
              <a:buNone/>
              <a:defRPr sz="3800" kern="1200" cap="all" spc="200" baseline="0">
                <a:solidFill>
                  <a:srgbClr val="262626"/>
                </a:solidFill>
                <a:latin typeface="+mj-lt"/>
                <a:ea typeface="+mj-ea"/>
                <a:cs typeface="+mj-cs"/>
              </a:defRPr>
            </a:lvl1pPr>
          </a:lstStyle>
          <a:p>
            <a:endParaRPr lang="en-US" dirty="0"/>
          </a:p>
        </p:txBody>
      </p:sp>
      <p:pic>
        <p:nvPicPr>
          <p:cNvPr id="1026" name="Picture 2" descr="Image result for roxbury presbyterian church social impact center">
            <a:extLst>
              <a:ext uri="{FF2B5EF4-FFF2-40B4-BE49-F238E27FC236}">
                <a16:creationId xmlns="" xmlns:a16="http://schemas.microsoft.com/office/drawing/2014/main" id="{C9FAA6F3-F88B-4FAF-A4D3-CFE8F7FF2D09}"/>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b="6958"/>
          <a:stretch/>
        </p:blipFill>
        <p:spPr bwMode="auto">
          <a:xfrm>
            <a:off x="6903541" y="-459"/>
            <a:ext cx="2178192" cy="1282391"/>
          </a:xfrm>
          <a:prstGeom prst="rect">
            <a:avLst/>
          </a:prstGeom>
          <a:noFill/>
          <a:extLst>
            <a:ext uri="{909E8E84-426E-40dd-AFC4-6F175D3DCCD1}">
              <a14:hiddenFill xmlns:a14="http://schemas.microsoft.com/office/drawing/2010/main">
                <a:solidFill>
                  <a:srgbClr val="FFFFFF"/>
                </a:solidFill>
              </a14:hiddenFill>
            </a:ext>
          </a:extLst>
        </p:spPr>
      </p:pic>
      <p:sp>
        <p:nvSpPr>
          <p:cNvPr id="2" name="Title 1">
            <a:extLst>
              <a:ext uri="{FF2B5EF4-FFF2-40B4-BE49-F238E27FC236}">
                <a16:creationId xmlns="" xmlns:a16="http://schemas.microsoft.com/office/drawing/2014/main" id="{08E592FE-32E4-4AEF-A092-C8D2F17B9FB1}"/>
              </a:ext>
            </a:extLst>
          </p:cNvPr>
          <p:cNvSpPr>
            <a:spLocks noGrp="1"/>
          </p:cNvSpPr>
          <p:nvPr>
            <p:ph type="ctrTitle"/>
          </p:nvPr>
        </p:nvSpPr>
        <p:spPr>
          <a:xfrm>
            <a:off x="484501" y="131847"/>
            <a:ext cx="5934539" cy="1017779"/>
          </a:xfrm>
          <a:solidFill>
            <a:schemeClr val="tx1">
              <a:lumMod val="85000"/>
            </a:schemeClr>
          </a:solidFill>
          <a:ln w="12700">
            <a:solidFill>
              <a:srgbClr val="0C4B85"/>
            </a:solidFill>
          </a:ln>
        </p:spPr>
        <p:txBody>
          <a:bodyPr/>
          <a:lstStyle/>
          <a:p>
            <a:r>
              <a:rPr lang="en-US" dirty="0">
                <a:solidFill>
                  <a:srgbClr val="0C4B85"/>
                </a:solidFill>
              </a:rPr>
              <a:t>“Can we talk” model</a:t>
            </a:r>
          </a:p>
        </p:txBody>
      </p:sp>
    </p:spTree>
    <p:extLst>
      <p:ext uri="{BB962C8B-B14F-4D97-AF65-F5344CB8AC3E}">
        <p14:creationId xmlns:p14="http://schemas.microsoft.com/office/powerpoint/2010/main" val="2872529974"/>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08E592FE-32E4-4AEF-A092-C8D2F17B9FB1}"/>
              </a:ext>
            </a:extLst>
          </p:cNvPr>
          <p:cNvSpPr>
            <a:spLocks noGrp="1"/>
          </p:cNvSpPr>
          <p:nvPr>
            <p:ph type="ctrTitle"/>
          </p:nvPr>
        </p:nvSpPr>
        <p:spPr>
          <a:xfrm>
            <a:off x="1200150" y="423552"/>
            <a:ext cx="6743700" cy="1645920"/>
          </a:xfrm>
          <a:ln w="19050"/>
        </p:spPr>
        <p:txBody>
          <a:bodyPr/>
          <a:lstStyle/>
          <a:p>
            <a:r>
              <a:rPr lang="en-US" dirty="0"/>
              <a:t>Family healing series training</a:t>
            </a:r>
          </a:p>
        </p:txBody>
      </p:sp>
      <p:sp>
        <p:nvSpPr>
          <p:cNvPr id="3" name="Subtitle 2">
            <a:extLst>
              <a:ext uri="{FF2B5EF4-FFF2-40B4-BE49-F238E27FC236}">
                <a16:creationId xmlns="" xmlns:a16="http://schemas.microsoft.com/office/drawing/2014/main" id="{67D63350-538A-4F9F-BCC8-89E9CF626FE0}"/>
              </a:ext>
            </a:extLst>
          </p:cNvPr>
          <p:cNvSpPr>
            <a:spLocks noGrp="1"/>
          </p:cNvSpPr>
          <p:nvPr>
            <p:ph type="subTitle" idx="1"/>
          </p:nvPr>
        </p:nvSpPr>
        <p:spPr>
          <a:xfrm>
            <a:off x="1450181" y="2795230"/>
            <a:ext cx="6243638" cy="2858438"/>
          </a:xfrm>
        </p:spPr>
        <p:txBody>
          <a:bodyPr>
            <a:normAutofit lnSpcReduction="10000"/>
          </a:bodyPr>
          <a:lstStyle/>
          <a:p>
            <a:pPr algn="l"/>
            <a:r>
              <a:rPr lang="en-US" sz="3800" dirty="0">
                <a:solidFill>
                  <a:srgbClr val="0C4B85"/>
                </a:solidFill>
              </a:rPr>
              <a:t>Unit I</a:t>
            </a:r>
            <a:r>
              <a:rPr lang="en-US" sz="2400" dirty="0"/>
              <a:t> is designed to support family partners in their existing role, and to enable a cross-section of families, caregivers, and professionals to emerge with new resources, choices, and an enhanced knowledge of how peer support and lived experience can benefit the whole family, as well as the person being supported.</a:t>
            </a:r>
          </a:p>
        </p:txBody>
      </p:sp>
    </p:spTree>
    <p:extLst>
      <p:ext uri="{BB962C8B-B14F-4D97-AF65-F5344CB8AC3E}">
        <p14:creationId xmlns:p14="http://schemas.microsoft.com/office/powerpoint/2010/main" val="293262519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08E592FE-32E4-4AEF-A092-C8D2F17B9FB1}"/>
              </a:ext>
            </a:extLst>
          </p:cNvPr>
          <p:cNvSpPr>
            <a:spLocks noGrp="1"/>
          </p:cNvSpPr>
          <p:nvPr>
            <p:ph type="ctrTitle"/>
          </p:nvPr>
        </p:nvSpPr>
        <p:spPr>
          <a:xfrm>
            <a:off x="1200150" y="423552"/>
            <a:ext cx="6743700" cy="1645920"/>
          </a:xfrm>
          <a:ln w="19050"/>
        </p:spPr>
        <p:txBody>
          <a:bodyPr/>
          <a:lstStyle/>
          <a:p>
            <a:r>
              <a:rPr lang="en-US" dirty="0"/>
              <a:t>Family healing series training</a:t>
            </a:r>
          </a:p>
        </p:txBody>
      </p:sp>
      <p:sp>
        <p:nvSpPr>
          <p:cNvPr id="3" name="Subtitle 2">
            <a:extLst>
              <a:ext uri="{FF2B5EF4-FFF2-40B4-BE49-F238E27FC236}">
                <a16:creationId xmlns="" xmlns:a16="http://schemas.microsoft.com/office/drawing/2014/main" id="{67D63350-538A-4F9F-BCC8-89E9CF626FE0}"/>
              </a:ext>
            </a:extLst>
          </p:cNvPr>
          <p:cNvSpPr>
            <a:spLocks noGrp="1"/>
          </p:cNvSpPr>
          <p:nvPr>
            <p:ph type="subTitle" idx="1"/>
          </p:nvPr>
        </p:nvSpPr>
        <p:spPr>
          <a:xfrm>
            <a:off x="1450181" y="2795230"/>
            <a:ext cx="6243638" cy="3639219"/>
          </a:xfrm>
        </p:spPr>
        <p:txBody>
          <a:bodyPr>
            <a:normAutofit fontScale="85000" lnSpcReduction="20000"/>
          </a:bodyPr>
          <a:lstStyle/>
          <a:p>
            <a:pPr algn="l">
              <a:lnSpc>
                <a:spcPct val="120000"/>
              </a:lnSpc>
            </a:pPr>
            <a:r>
              <a:rPr lang="en-US" sz="3800" dirty="0">
                <a:solidFill>
                  <a:srgbClr val="0C4B85"/>
                </a:solidFill>
              </a:rPr>
              <a:t>Unit II</a:t>
            </a:r>
            <a:r>
              <a:rPr lang="en-US" sz="2400" dirty="0"/>
              <a:t> </a:t>
            </a:r>
            <a:r>
              <a:rPr lang="en-US" sz="2600" dirty="0"/>
              <a:t>focuses on the experience of being the family member who is struggling or has received a psychiatric diagnosis. Together we will hear personal anecdotes from trainers and trainees about their lived experience being labeled as the person not doing well. We will examine the impact these labels and experiences can have and discuss how participants may want to navigate this. This training is currently in development and will be available in late 2019.</a:t>
            </a:r>
          </a:p>
        </p:txBody>
      </p:sp>
    </p:spTree>
    <p:extLst>
      <p:ext uri="{BB962C8B-B14F-4D97-AF65-F5344CB8AC3E}">
        <p14:creationId xmlns:p14="http://schemas.microsoft.com/office/powerpoint/2010/main" val="277029992"/>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08E592FE-32E4-4AEF-A092-C8D2F17B9FB1}"/>
              </a:ext>
            </a:extLst>
          </p:cNvPr>
          <p:cNvSpPr>
            <a:spLocks noGrp="1"/>
          </p:cNvSpPr>
          <p:nvPr>
            <p:ph type="ctrTitle"/>
          </p:nvPr>
        </p:nvSpPr>
        <p:spPr>
          <a:xfrm>
            <a:off x="1200150" y="423552"/>
            <a:ext cx="6743700" cy="1645920"/>
          </a:xfrm>
          <a:ln w="19050"/>
        </p:spPr>
        <p:txBody>
          <a:bodyPr/>
          <a:lstStyle/>
          <a:p>
            <a:r>
              <a:rPr lang="en-US" dirty="0"/>
              <a:t>Family healing series training</a:t>
            </a:r>
          </a:p>
        </p:txBody>
      </p:sp>
      <p:sp>
        <p:nvSpPr>
          <p:cNvPr id="3" name="Subtitle 2">
            <a:extLst>
              <a:ext uri="{FF2B5EF4-FFF2-40B4-BE49-F238E27FC236}">
                <a16:creationId xmlns="" xmlns:a16="http://schemas.microsoft.com/office/drawing/2014/main" id="{67D63350-538A-4F9F-BCC8-89E9CF626FE0}"/>
              </a:ext>
            </a:extLst>
          </p:cNvPr>
          <p:cNvSpPr>
            <a:spLocks noGrp="1"/>
          </p:cNvSpPr>
          <p:nvPr>
            <p:ph type="subTitle" idx="1"/>
          </p:nvPr>
        </p:nvSpPr>
        <p:spPr>
          <a:xfrm>
            <a:off x="1450181" y="2795230"/>
            <a:ext cx="6243638" cy="2858438"/>
          </a:xfrm>
        </p:spPr>
        <p:txBody>
          <a:bodyPr>
            <a:normAutofit fontScale="85000" lnSpcReduction="20000"/>
          </a:bodyPr>
          <a:lstStyle/>
          <a:p>
            <a:pPr algn="l"/>
            <a:r>
              <a:rPr lang="en-US" sz="3800" dirty="0">
                <a:solidFill>
                  <a:srgbClr val="0C4B85"/>
                </a:solidFill>
              </a:rPr>
              <a:t>Unit III</a:t>
            </a:r>
            <a:r>
              <a:rPr lang="en-US" sz="2400" dirty="0"/>
              <a:t> </a:t>
            </a:r>
            <a:r>
              <a:rPr lang="en-US" sz="2600" dirty="0"/>
              <a:t>of Kiva’s “Family Healing Series” focuses on the experience of wanting to support a family member who is struggling in a compassionate, meaningful way. In this unit we will explore how and when to approach difficult conversations, and how to navigate when we want to be supportive but are having a hard time ourselves.  This training is currently in development and will be available in early 2020.</a:t>
            </a:r>
          </a:p>
        </p:txBody>
      </p:sp>
    </p:spTree>
    <p:extLst>
      <p:ext uri="{BB962C8B-B14F-4D97-AF65-F5344CB8AC3E}">
        <p14:creationId xmlns:p14="http://schemas.microsoft.com/office/powerpoint/2010/main" val="2849215650"/>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A close up of a sign&#10;&#10;Description automatically generated">
            <a:extLst>
              <a:ext uri="{FF2B5EF4-FFF2-40B4-BE49-F238E27FC236}">
                <a16:creationId xmlns="" xmlns:a16="http://schemas.microsoft.com/office/drawing/2014/main" id="{B95E083E-B228-4F9D-8915-BBC049674AC8}"/>
              </a:ext>
            </a:extLst>
          </p:cNvPr>
          <p:cNvPicPr>
            <a:picLocks noChangeAspect="1"/>
          </p:cNvPicPr>
          <p:nvPr/>
        </p:nvPicPr>
        <p:blipFill>
          <a:blip r:embed="rId2">
            <a:alphaModFix amt="70000"/>
          </a:blip>
          <a:stretch>
            <a:fillRect/>
          </a:stretch>
        </p:blipFill>
        <p:spPr>
          <a:xfrm>
            <a:off x="0" y="0"/>
            <a:ext cx="9144000" cy="5513696"/>
          </a:xfrm>
          <a:prstGeom prst="rect">
            <a:avLst/>
          </a:prstGeom>
        </p:spPr>
      </p:pic>
      <p:sp>
        <p:nvSpPr>
          <p:cNvPr id="2" name="Title 1">
            <a:extLst>
              <a:ext uri="{FF2B5EF4-FFF2-40B4-BE49-F238E27FC236}">
                <a16:creationId xmlns="" xmlns:a16="http://schemas.microsoft.com/office/drawing/2014/main" id="{ED62874A-C734-42D4-BB60-6212280D1B88}"/>
              </a:ext>
            </a:extLst>
          </p:cNvPr>
          <p:cNvSpPr>
            <a:spLocks noGrp="1"/>
          </p:cNvSpPr>
          <p:nvPr>
            <p:ph type="title"/>
          </p:nvPr>
        </p:nvSpPr>
        <p:spPr>
          <a:xfrm>
            <a:off x="1" y="5513696"/>
            <a:ext cx="9143999" cy="1443728"/>
          </a:xfrm>
          <a:solidFill>
            <a:schemeClr val="bg2">
              <a:lumMod val="90000"/>
            </a:schemeClr>
          </a:solidFill>
          <a:ln>
            <a:noFill/>
          </a:ln>
        </p:spPr>
        <p:txBody>
          <a:bodyPr>
            <a:normAutofit fontScale="90000"/>
          </a:bodyPr>
          <a:lstStyle/>
          <a:p>
            <a:r>
              <a:rPr lang="en-US" sz="3900" dirty="0">
                <a:solidFill>
                  <a:srgbClr val="0C4B85"/>
                </a:solidFill>
              </a:rPr>
              <a:t>Thank You!</a:t>
            </a:r>
            <a:r>
              <a:rPr lang="en-US" dirty="0">
                <a:solidFill>
                  <a:srgbClr val="0C4B85"/>
                </a:solidFill>
              </a:rPr>
              <a:t/>
            </a:r>
            <a:br>
              <a:rPr lang="en-US" dirty="0">
                <a:solidFill>
                  <a:srgbClr val="0C4B85"/>
                </a:solidFill>
              </a:rPr>
            </a:br>
            <a:r>
              <a:rPr lang="en-US" dirty="0">
                <a:solidFill>
                  <a:srgbClr val="0C4B85"/>
                </a:solidFill>
              </a:rPr>
              <a:t/>
            </a:r>
            <a:br>
              <a:rPr lang="en-US" dirty="0">
                <a:solidFill>
                  <a:srgbClr val="0C4B85"/>
                </a:solidFill>
              </a:rPr>
            </a:br>
            <a:r>
              <a:rPr lang="en-US" sz="1800" dirty="0">
                <a:solidFill>
                  <a:srgbClr val="0C4B85"/>
                </a:solidFill>
              </a:rPr>
              <a:t>For more information contact Brenda Vezina at Brenda.Vezina@centralmassrlc.org</a:t>
            </a:r>
            <a:r>
              <a:rPr lang="en-US" sz="1800" dirty="0"/>
              <a:t/>
            </a:r>
            <a:br>
              <a:rPr lang="en-US" sz="1800" dirty="0"/>
            </a:br>
            <a:endParaRPr lang="en-US" sz="1800" dirty="0"/>
          </a:p>
        </p:txBody>
      </p:sp>
    </p:spTree>
    <p:extLst>
      <p:ext uri="{BB962C8B-B14F-4D97-AF65-F5344CB8AC3E}">
        <p14:creationId xmlns:p14="http://schemas.microsoft.com/office/powerpoint/2010/main" val="3949896379"/>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754ECB5D-3653-406E-87D6-E8A2464E07AD}"/>
              </a:ext>
            </a:extLst>
          </p:cNvPr>
          <p:cNvSpPr>
            <a:spLocks noGrp="1"/>
          </p:cNvSpPr>
          <p:nvPr>
            <p:ph type="ctrTitle"/>
          </p:nvPr>
        </p:nvSpPr>
        <p:spPr/>
        <p:txBody>
          <a:bodyPr/>
          <a:lstStyle/>
          <a:p>
            <a:r>
              <a:rPr lang="en-US" dirty="0"/>
              <a:t>FAMILY SUPPORT THROUGH THE LIFESPAN</a:t>
            </a:r>
          </a:p>
        </p:txBody>
      </p:sp>
      <p:sp>
        <p:nvSpPr>
          <p:cNvPr id="3" name="Subtitle 2">
            <a:extLst>
              <a:ext uri="{FF2B5EF4-FFF2-40B4-BE49-F238E27FC236}">
                <a16:creationId xmlns="" xmlns:a16="http://schemas.microsoft.com/office/drawing/2014/main" id="{FF0FC1BC-AF4C-46AC-A1E8-5937138B202A}"/>
              </a:ext>
            </a:extLst>
          </p:cNvPr>
          <p:cNvSpPr>
            <a:spLocks noGrp="1"/>
          </p:cNvSpPr>
          <p:nvPr>
            <p:ph type="subTitle" idx="1"/>
          </p:nvPr>
        </p:nvSpPr>
        <p:spPr/>
        <p:txBody>
          <a:bodyPr>
            <a:normAutofit fontScale="55000" lnSpcReduction="20000"/>
          </a:bodyPr>
          <a:lstStyle/>
          <a:p>
            <a:r>
              <a:rPr lang="en-US" dirty="0"/>
              <a:t> </a:t>
            </a:r>
            <a:r>
              <a:rPr lang="en-US" sz="4000" dirty="0"/>
              <a:t>State Mental Health Planning </a:t>
            </a:r>
            <a:r>
              <a:rPr lang="en-US" sz="4000" dirty="0" smtClean="0"/>
              <a:t>Council</a:t>
            </a:r>
          </a:p>
          <a:p>
            <a:r>
              <a:rPr lang="en-US" sz="4000" dirty="0" smtClean="0"/>
              <a:t>October 10, 2019</a:t>
            </a:r>
          </a:p>
          <a:p>
            <a:endParaRPr lang="en-US" sz="4000" dirty="0" smtClean="0"/>
          </a:p>
          <a:p>
            <a:r>
              <a:rPr lang="en-US" sz="4000" b="1" i="1" dirty="0" smtClean="0"/>
              <a:t>Judi Maguire, Director, Peer Programs</a:t>
            </a:r>
          </a:p>
          <a:p>
            <a:r>
              <a:rPr lang="en-US" sz="4000" b="1" i="1" dirty="0" smtClean="0"/>
              <a:t>Mass NAMI</a:t>
            </a:r>
            <a:endParaRPr lang="en-US" sz="4000" b="1" i="1" dirty="0"/>
          </a:p>
        </p:txBody>
      </p:sp>
    </p:spTree>
    <p:extLst>
      <p:ext uri="{BB962C8B-B14F-4D97-AF65-F5344CB8AC3E}">
        <p14:creationId xmlns:p14="http://schemas.microsoft.com/office/powerpoint/2010/main" val="156579083"/>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66EC807D-CB43-442B-869C-763360CB6682}"/>
              </a:ext>
            </a:extLst>
          </p:cNvPr>
          <p:cNvSpPr>
            <a:spLocks noGrp="1"/>
          </p:cNvSpPr>
          <p:nvPr>
            <p:ph type="title"/>
          </p:nvPr>
        </p:nvSpPr>
        <p:spPr/>
        <p:txBody>
          <a:bodyPr/>
          <a:lstStyle/>
          <a:p>
            <a:r>
              <a:rPr lang="en-US" dirty="0"/>
              <a:t>What is Peer Support</a:t>
            </a:r>
          </a:p>
        </p:txBody>
      </p:sp>
      <p:sp>
        <p:nvSpPr>
          <p:cNvPr id="3" name="Content Placeholder 2">
            <a:extLst>
              <a:ext uri="{FF2B5EF4-FFF2-40B4-BE49-F238E27FC236}">
                <a16:creationId xmlns="" xmlns:a16="http://schemas.microsoft.com/office/drawing/2014/main" id="{7834C93A-967C-483A-AA82-2E0405FD47B1}"/>
              </a:ext>
            </a:extLst>
          </p:cNvPr>
          <p:cNvSpPr>
            <a:spLocks noGrp="1"/>
          </p:cNvSpPr>
          <p:nvPr>
            <p:ph idx="1"/>
          </p:nvPr>
        </p:nvSpPr>
        <p:spPr/>
        <p:txBody>
          <a:bodyPr>
            <a:normAutofit lnSpcReduction="10000"/>
          </a:bodyPr>
          <a:lstStyle/>
          <a:p>
            <a:r>
              <a:rPr lang="en-US" sz="2800" b="1" dirty="0"/>
              <a:t>Definition of Family:</a:t>
            </a:r>
            <a:endParaRPr lang="en-US" sz="2800" dirty="0"/>
          </a:p>
          <a:p>
            <a:r>
              <a:rPr lang="en-US" sz="2800" dirty="0"/>
              <a:t>Family is a group of individuals who share a strong connection through birth, love, friendship or common interest.</a:t>
            </a:r>
          </a:p>
          <a:p>
            <a:r>
              <a:rPr lang="en-US" sz="2800" b="1" dirty="0"/>
              <a:t>Definition of family support:</a:t>
            </a:r>
            <a:endParaRPr lang="en-US" sz="2800" dirty="0"/>
          </a:p>
          <a:p>
            <a:r>
              <a:rPr lang="en-US" sz="2800" b="1" dirty="0"/>
              <a:t> </a:t>
            </a:r>
            <a:r>
              <a:rPr lang="en-US" sz="2800" dirty="0"/>
              <a:t>Family support embraces the entire family and does not differentiate between family members who are perceived as “the problem”. It means sharing stories, resources, asking questions, listening carefully and learning about the families’ world view.</a:t>
            </a:r>
          </a:p>
          <a:p>
            <a:endParaRPr lang="en-US" dirty="0"/>
          </a:p>
        </p:txBody>
      </p:sp>
    </p:spTree>
    <p:extLst>
      <p:ext uri="{BB962C8B-B14F-4D97-AF65-F5344CB8AC3E}">
        <p14:creationId xmlns:p14="http://schemas.microsoft.com/office/powerpoint/2010/main" val="664143796"/>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546A2B9D-0211-42A2-9385-9139718C1745}"/>
              </a:ext>
            </a:extLst>
          </p:cNvPr>
          <p:cNvSpPr>
            <a:spLocks noGrp="1"/>
          </p:cNvSpPr>
          <p:nvPr>
            <p:ph type="title"/>
          </p:nvPr>
        </p:nvSpPr>
        <p:spPr/>
        <p:txBody>
          <a:bodyPr>
            <a:normAutofit fontScale="90000"/>
          </a:bodyPr>
          <a:lstStyle/>
          <a:p>
            <a:pPr algn="ctr"/>
            <a:r>
              <a:rPr lang="en-US" dirty="0"/>
              <a:t>Family Support Through the Lifespan</a:t>
            </a:r>
          </a:p>
        </p:txBody>
      </p:sp>
      <p:sp>
        <p:nvSpPr>
          <p:cNvPr id="3" name="Content Placeholder 2">
            <a:extLst>
              <a:ext uri="{FF2B5EF4-FFF2-40B4-BE49-F238E27FC236}">
                <a16:creationId xmlns="" xmlns:a16="http://schemas.microsoft.com/office/drawing/2014/main" id="{08E88539-642E-4F5F-8D89-105AF4863962}"/>
              </a:ext>
            </a:extLst>
          </p:cNvPr>
          <p:cNvSpPr>
            <a:spLocks noGrp="1"/>
          </p:cNvSpPr>
          <p:nvPr>
            <p:ph idx="1"/>
          </p:nvPr>
        </p:nvSpPr>
        <p:spPr/>
        <p:txBody>
          <a:bodyPr>
            <a:normAutofit/>
          </a:bodyPr>
          <a:lstStyle/>
          <a:p>
            <a:r>
              <a:rPr lang="en-US" sz="2800" dirty="0"/>
              <a:t>A trusting relationship</a:t>
            </a:r>
          </a:p>
          <a:p>
            <a:r>
              <a:rPr lang="en-US" sz="2800" dirty="0"/>
              <a:t>Proactive</a:t>
            </a:r>
          </a:p>
          <a:p>
            <a:r>
              <a:rPr lang="en-US" sz="2800" dirty="0"/>
              <a:t>Available at life changing events multiple entry points</a:t>
            </a:r>
          </a:p>
          <a:p>
            <a:r>
              <a:rPr lang="en-US" sz="2800" dirty="0"/>
              <a:t>Using team of supporters creates consistency</a:t>
            </a:r>
          </a:p>
        </p:txBody>
      </p:sp>
    </p:spTree>
    <p:extLst>
      <p:ext uri="{BB962C8B-B14F-4D97-AF65-F5344CB8AC3E}">
        <p14:creationId xmlns:p14="http://schemas.microsoft.com/office/powerpoint/2010/main" val="3234287113"/>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Importance of Training</a:t>
            </a:r>
          </a:p>
        </p:txBody>
      </p:sp>
      <p:sp>
        <p:nvSpPr>
          <p:cNvPr id="4" name="Content Placeholder 2"/>
          <p:cNvSpPr txBox="1">
            <a:spLocks/>
          </p:cNvSpPr>
          <p:nvPr/>
        </p:nvSpPr>
        <p:spPr>
          <a:xfrm>
            <a:off x="4708461" y="1702837"/>
            <a:ext cx="3005624" cy="4038600"/>
          </a:xfrm>
          <a:prstGeom prst="rect">
            <a:avLst/>
          </a:prstGeom>
        </p:spPr>
        <p:txBody>
          <a:bodyPr vert="horz" lIns="91440" tIns="45720" rIns="91440" bIns="45720" rtlCol="0">
            <a:normAutofit/>
          </a:bodyPr>
          <a:lstStyle>
            <a:lvl1pPr marL="228600" indent="-182880" algn="l" defTabSz="914400" rtl="0" eaLnBrk="1" latinLnBrk="0" hangingPunct="1">
              <a:lnSpc>
                <a:spcPct val="90000"/>
              </a:lnSpc>
              <a:spcBef>
                <a:spcPts val="1400"/>
              </a:spcBef>
              <a:buClr>
                <a:schemeClr val="accent1"/>
              </a:buClr>
              <a:buSzPct val="80000"/>
              <a:buFont typeface="Corbel" pitchFamily="34" charset="0"/>
              <a:buChar char="•"/>
              <a:defRPr sz="2200" kern="1200">
                <a:solidFill>
                  <a:schemeClr val="accent1"/>
                </a:solidFill>
                <a:latin typeface="+mn-lt"/>
                <a:ea typeface="+mn-ea"/>
                <a:cs typeface="+mn-cs"/>
              </a:defRPr>
            </a:lvl1pPr>
            <a:lvl2pPr marL="457200" indent="-182880" algn="l" defTabSz="914400" rtl="0" eaLnBrk="1" latinLnBrk="0" hangingPunct="1">
              <a:lnSpc>
                <a:spcPct val="90000"/>
              </a:lnSpc>
              <a:spcBef>
                <a:spcPts val="200"/>
              </a:spcBef>
              <a:spcAft>
                <a:spcPts val="400"/>
              </a:spcAft>
              <a:buClr>
                <a:schemeClr val="accent1"/>
              </a:buClr>
              <a:buSzPct val="80000"/>
              <a:buFont typeface="Corbel" pitchFamily="34" charset="0"/>
              <a:buChar char="•"/>
              <a:defRPr sz="2000" kern="1200">
                <a:solidFill>
                  <a:schemeClr val="accent1"/>
                </a:solidFill>
                <a:latin typeface="+mn-lt"/>
                <a:ea typeface="+mn-ea"/>
                <a:cs typeface="+mn-cs"/>
              </a:defRPr>
            </a:lvl2pPr>
            <a:lvl3pPr marL="731520" indent="-18288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800" kern="1200">
                <a:solidFill>
                  <a:schemeClr val="accent1"/>
                </a:solidFill>
                <a:latin typeface="+mn-lt"/>
                <a:ea typeface="+mn-ea"/>
                <a:cs typeface="+mn-cs"/>
              </a:defRPr>
            </a:lvl3pPr>
            <a:lvl4pPr marL="1005840" indent="-18288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4pPr>
            <a:lvl5pPr marL="1280160" indent="-18288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5pPr>
            <a:lvl6pPr marL="1600000" indent="-22860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6pPr>
            <a:lvl7pPr marL="1900000" indent="-22860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7pPr>
            <a:lvl8pPr marL="2200000" indent="-22860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8pPr>
            <a:lvl9pPr marL="2500000" indent="-22860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9pPr>
          </a:lstStyle>
          <a:p>
            <a:r>
              <a:rPr lang="en-US" sz="2800" dirty="0"/>
              <a:t>Increase confidence</a:t>
            </a:r>
          </a:p>
          <a:p>
            <a:r>
              <a:rPr lang="en-US" sz="2800" dirty="0"/>
              <a:t>Encourages retention</a:t>
            </a:r>
          </a:p>
          <a:p>
            <a:r>
              <a:rPr lang="en-US" sz="2800" dirty="0"/>
              <a:t>Billable (?)</a:t>
            </a:r>
          </a:p>
        </p:txBody>
      </p:sp>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609286" y="3390746"/>
            <a:ext cx="3722039" cy="2779122"/>
          </a:xfrm>
          <a:prstGeom prst="rect">
            <a:avLst/>
          </a:prstGeom>
        </p:spPr>
      </p:pic>
      <p:sp>
        <p:nvSpPr>
          <p:cNvPr id="3" name="Content Placeholder 2"/>
          <p:cNvSpPr>
            <a:spLocks noGrp="1"/>
          </p:cNvSpPr>
          <p:nvPr>
            <p:ph idx="1"/>
          </p:nvPr>
        </p:nvSpPr>
        <p:spPr>
          <a:xfrm>
            <a:off x="857250" y="1702838"/>
            <a:ext cx="3005624" cy="2197359"/>
          </a:xfrm>
        </p:spPr>
        <p:txBody>
          <a:bodyPr>
            <a:normAutofit fontScale="85000" lnSpcReduction="20000"/>
          </a:bodyPr>
          <a:lstStyle/>
          <a:p>
            <a:r>
              <a:rPr lang="en-US" sz="2800" dirty="0"/>
              <a:t>Certification</a:t>
            </a:r>
          </a:p>
          <a:p>
            <a:r>
              <a:rPr lang="en-US" sz="2800" dirty="0"/>
              <a:t>Skill Building</a:t>
            </a:r>
          </a:p>
          <a:p>
            <a:r>
              <a:rPr lang="en-US" sz="2800" dirty="0"/>
              <a:t>Enables Consistency</a:t>
            </a:r>
          </a:p>
          <a:p>
            <a:r>
              <a:rPr lang="en-US" sz="2800" dirty="0"/>
              <a:t>Addressing Challenges</a:t>
            </a:r>
          </a:p>
        </p:txBody>
      </p:sp>
    </p:spTree>
    <p:extLst>
      <p:ext uri="{BB962C8B-B14F-4D97-AF65-F5344CB8AC3E}">
        <p14:creationId xmlns:p14="http://schemas.microsoft.com/office/powerpoint/2010/main" val="4027914054"/>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597A48A9-AEF4-41FF-92E5-7B6873FFB745}"/>
              </a:ext>
            </a:extLst>
          </p:cNvPr>
          <p:cNvSpPr>
            <a:spLocks noGrp="1"/>
          </p:cNvSpPr>
          <p:nvPr>
            <p:ph type="title"/>
          </p:nvPr>
        </p:nvSpPr>
        <p:spPr/>
        <p:txBody>
          <a:bodyPr/>
          <a:lstStyle/>
          <a:p>
            <a:r>
              <a:rPr lang="en-US" dirty="0"/>
              <a:t>Course Curriculum</a:t>
            </a:r>
          </a:p>
        </p:txBody>
      </p:sp>
      <p:sp>
        <p:nvSpPr>
          <p:cNvPr id="3" name="Content Placeholder 2">
            <a:extLst>
              <a:ext uri="{FF2B5EF4-FFF2-40B4-BE49-F238E27FC236}">
                <a16:creationId xmlns="" xmlns:a16="http://schemas.microsoft.com/office/drawing/2014/main" id="{5BF24FF3-0037-4FD6-ABFC-9B9E3EDA9721}"/>
              </a:ext>
            </a:extLst>
          </p:cNvPr>
          <p:cNvSpPr>
            <a:spLocks noGrp="1"/>
          </p:cNvSpPr>
          <p:nvPr>
            <p:ph idx="1"/>
          </p:nvPr>
        </p:nvSpPr>
        <p:spPr>
          <a:xfrm>
            <a:off x="857251" y="1623527"/>
            <a:ext cx="3565460" cy="4472473"/>
          </a:xfrm>
        </p:spPr>
        <p:txBody>
          <a:bodyPr>
            <a:noAutofit/>
          </a:bodyPr>
          <a:lstStyle/>
          <a:p>
            <a:pPr marL="45720" indent="0">
              <a:buNone/>
            </a:pPr>
            <a:r>
              <a:rPr lang="en-US" sz="2400" b="1" dirty="0"/>
              <a:t>DAY 1</a:t>
            </a:r>
          </a:p>
          <a:p>
            <a:r>
              <a:rPr lang="en-US" sz="2400" dirty="0"/>
              <a:t>Principles of Support</a:t>
            </a:r>
          </a:p>
          <a:p>
            <a:r>
              <a:rPr lang="en-US" sz="2400" dirty="0"/>
              <a:t>Recognizing non-medical needs</a:t>
            </a:r>
          </a:p>
          <a:p>
            <a:r>
              <a:rPr lang="en-US" sz="2400" dirty="0"/>
              <a:t>Trauma</a:t>
            </a:r>
          </a:p>
          <a:p>
            <a:pPr marL="45720" indent="0">
              <a:buNone/>
            </a:pPr>
            <a:r>
              <a:rPr lang="en-US" sz="2400" b="1" dirty="0"/>
              <a:t>DAY 2</a:t>
            </a:r>
          </a:p>
          <a:p>
            <a:r>
              <a:rPr lang="en-US" sz="2400" dirty="0"/>
              <a:t>Family Dynamics</a:t>
            </a:r>
          </a:p>
          <a:p>
            <a:r>
              <a:rPr lang="en-US" sz="2400" dirty="0"/>
              <a:t>Mental Health 101</a:t>
            </a:r>
          </a:p>
          <a:p>
            <a:r>
              <a:rPr lang="en-US" sz="2400" dirty="0"/>
              <a:t>Substance Use 101</a:t>
            </a:r>
          </a:p>
          <a:p>
            <a:r>
              <a:rPr lang="en-US" sz="2400" dirty="0"/>
              <a:t>Health and Wellness</a:t>
            </a:r>
          </a:p>
        </p:txBody>
      </p:sp>
      <p:sp>
        <p:nvSpPr>
          <p:cNvPr id="5" name="Content Placeholder 2">
            <a:extLst>
              <a:ext uri="{FF2B5EF4-FFF2-40B4-BE49-F238E27FC236}">
                <a16:creationId xmlns="" xmlns:a16="http://schemas.microsoft.com/office/drawing/2014/main" id="{5BF24FF3-0037-4FD6-ABFC-9B9E3EDA9721}"/>
              </a:ext>
            </a:extLst>
          </p:cNvPr>
          <p:cNvSpPr txBox="1">
            <a:spLocks/>
          </p:cNvSpPr>
          <p:nvPr/>
        </p:nvSpPr>
        <p:spPr>
          <a:xfrm>
            <a:off x="4560571" y="1623527"/>
            <a:ext cx="3565460" cy="4472473"/>
          </a:xfrm>
          <a:prstGeom prst="rect">
            <a:avLst/>
          </a:prstGeom>
        </p:spPr>
        <p:txBody>
          <a:bodyPr vert="horz" lIns="91440" tIns="45720" rIns="91440" bIns="45720" rtlCol="0">
            <a:normAutofit fontScale="77500" lnSpcReduction="20000"/>
          </a:bodyPr>
          <a:lstStyle>
            <a:lvl1pPr marL="228600" indent="-182880" algn="l" defTabSz="914400" rtl="0" eaLnBrk="1" latinLnBrk="0" hangingPunct="1">
              <a:lnSpc>
                <a:spcPct val="90000"/>
              </a:lnSpc>
              <a:spcBef>
                <a:spcPts val="1400"/>
              </a:spcBef>
              <a:buClr>
                <a:schemeClr val="accent1"/>
              </a:buClr>
              <a:buSzPct val="80000"/>
              <a:buFont typeface="Corbel" pitchFamily="34" charset="0"/>
              <a:buChar char="•"/>
              <a:defRPr sz="2200" kern="1200">
                <a:solidFill>
                  <a:schemeClr val="accent1"/>
                </a:solidFill>
                <a:latin typeface="+mn-lt"/>
                <a:ea typeface="+mn-ea"/>
                <a:cs typeface="+mn-cs"/>
              </a:defRPr>
            </a:lvl1pPr>
            <a:lvl2pPr marL="457200" indent="-182880" algn="l" defTabSz="914400" rtl="0" eaLnBrk="1" latinLnBrk="0" hangingPunct="1">
              <a:lnSpc>
                <a:spcPct val="90000"/>
              </a:lnSpc>
              <a:spcBef>
                <a:spcPts val="200"/>
              </a:spcBef>
              <a:spcAft>
                <a:spcPts val="400"/>
              </a:spcAft>
              <a:buClr>
                <a:schemeClr val="accent1"/>
              </a:buClr>
              <a:buSzPct val="80000"/>
              <a:buFont typeface="Corbel" pitchFamily="34" charset="0"/>
              <a:buChar char="•"/>
              <a:defRPr sz="2000" kern="1200">
                <a:solidFill>
                  <a:schemeClr val="accent1"/>
                </a:solidFill>
                <a:latin typeface="+mn-lt"/>
                <a:ea typeface="+mn-ea"/>
                <a:cs typeface="+mn-cs"/>
              </a:defRPr>
            </a:lvl2pPr>
            <a:lvl3pPr marL="731520" indent="-18288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800" kern="1200">
                <a:solidFill>
                  <a:schemeClr val="accent1"/>
                </a:solidFill>
                <a:latin typeface="+mn-lt"/>
                <a:ea typeface="+mn-ea"/>
                <a:cs typeface="+mn-cs"/>
              </a:defRPr>
            </a:lvl3pPr>
            <a:lvl4pPr marL="1005840" indent="-18288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4pPr>
            <a:lvl5pPr marL="1280160" indent="-18288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5pPr>
            <a:lvl6pPr marL="1600000" indent="-22860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6pPr>
            <a:lvl7pPr marL="1900000" indent="-22860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7pPr>
            <a:lvl8pPr marL="2200000" indent="-22860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8pPr>
            <a:lvl9pPr marL="2500000" indent="-22860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9pPr>
          </a:lstStyle>
          <a:p>
            <a:pPr marL="45720" indent="0">
              <a:buFont typeface="Corbel" pitchFamily="34" charset="0"/>
              <a:buNone/>
            </a:pPr>
            <a:r>
              <a:rPr lang="en-US" sz="2800" b="1" dirty="0"/>
              <a:t>DAY 3 (Choose 1 or 2)</a:t>
            </a:r>
          </a:p>
          <a:p>
            <a:r>
              <a:rPr lang="en-US" sz="2800" dirty="0"/>
              <a:t>Transitioning from School</a:t>
            </a:r>
          </a:p>
          <a:p>
            <a:r>
              <a:rPr lang="en-US" sz="2800" dirty="0"/>
              <a:t>Special Concerns of Young Adults</a:t>
            </a:r>
          </a:p>
          <a:p>
            <a:r>
              <a:rPr lang="en-US" sz="2800" dirty="0"/>
              <a:t>Welcome to the System</a:t>
            </a:r>
          </a:p>
          <a:p>
            <a:r>
              <a:rPr lang="en-US" sz="2800" dirty="0"/>
              <a:t>Disabilities</a:t>
            </a:r>
          </a:p>
          <a:p>
            <a:r>
              <a:rPr lang="en-US" sz="2800" dirty="0"/>
              <a:t>Legal</a:t>
            </a:r>
          </a:p>
          <a:p>
            <a:r>
              <a:rPr lang="en-US" sz="2800" dirty="0"/>
              <a:t>Rights</a:t>
            </a:r>
          </a:p>
          <a:p>
            <a:r>
              <a:rPr lang="en-US" sz="2800" dirty="0"/>
              <a:t>Housing</a:t>
            </a:r>
          </a:p>
          <a:p>
            <a:r>
              <a:rPr lang="en-US" sz="2800" dirty="0"/>
              <a:t>Special Concerns of Older Adults</a:t>
            </a:r>
          </a:p>
        </p:txBody>
      </p:sp>
    </p:spTree>
    <p:extLst>
      <p:ext uri="{BB962C8B-B14F-4D97-AF65-F5344CB8AC3E}">
        <p14:creationId xmlns:p14="http://schemas.microsoft.com/office/powerpoint/2010/main" val="817403496"/>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0B77930D-F1EC-499F-85C0-85CAAE5C02F6}"/>
              </a:ext>
            </a:extLst>
          </p:cNvPr>
          <p:cNvSpPr>
            <a:spLocks noGrp="1"/>
          </p:cNvSpPr>
          <p:nvPr>
            <p:ph type="title"/>
          </p:nvPr>
        </p:nvSpPr>
        <p:spPr/>
        <p:txBody>
          <a:bodyPr>
            <a:normAutofit fontScale="90000"/>
          </a:bodyPr>
          <a:lstStyle/>
          <a:p>
            <a:r>
              <a:rPr lang="en-US" dirty="0"/>
              <a:t>Principles of Peer Support </a:t>
            </a:r>
            <a:br>
              <a:rPr lang="en-US" dirty="0"/>
            </a:br>
            <a:endParaRPr lang="en-US" dirty="0"/>
          </a:p>
        </p:txBody>
      </p:sp>
      <p:sp>
        <p:nvSpPr>
          <p:cNvPr id="3" name="Content Placeholder 2">
            <a:extLst>
              <a:ext uri="{FF2B5EF4-FFF2-40B4-BE49-F238E27FC236}">
                <a16:creationId xmlns="" xmlns:a16="http://schemas.microsoft.com/office/drawing/2014/main" id="{D9B68D7D-E4DF-48E6-8298-44031E8BB72B}"/>
              </a:ext>
            </a:extLst>
          </p:cNvPr>
          <p:cNvSpPr>
            <a:spLocks noGrp="1"/>
          </p:cNvSpPr>
          <p:nvPr>
            <p:ph idx="1"/>
          </p:nvPr>
        </p:nvSpPr>
        <p:spPr>
          <a:xfrm>
            <a:off x="5104312" y="1791477"/>
            <a:ext cx="3159578" cy="4528457"/>
          </a:xfrm>
        </p:spPr>
        <p:txBody>
          <a:bodyPr>
            <a:normAutofit fontScale="85000" lnSpcReduction="20000"/>
          </a:bodyPr>
          <a:lstStyle/>
          <a:p>
            <a:r>
              <a:rPr lang="en-US" sz="2800" dirty="0"/>
              <a:t>Defining the Family</a:t>
            </a:r>
          </a:p>
          <a:p>
            <a:r>
              <a:rPr lang="en-US" sz="2800" dirty="0"/>
              <a:t>Cultural Competency</a:t>
            </a:r>
          </a:p>
          <a:p>
            <a:r>
              <a:rPr lang="en-US" sz="2800" dirty="0"/>
              <a:t>Ethics</a:t>
            </a:r>
          </a:p>
          <a:p>
            <a:r>
              <a:rPr lang="en-US" sz="2800" dirty="0"/>
              <a:t>The impact of sharing stories</a:t>
            </a:r>
          </a:p>
          <a:p>
            <a:r>
              <a:rPr lang="en-US" sz="2800" dirty="0"/>
              <a:t>Identifying and embracing Strengths</a:t>
            </a:r>
          </a:p>
          <a:p>
            <a:r>
              <a:rPr lang="en-US" sz="2800" dirty="0"/>
              <a:t>Identifying natural supports</a:t>
            </a:r>
          </a:p>
          <a:p>
            <a:r>
              <a:rPr lang="en-US" sz="2800" dirty="0"/>
              <a:t>Working collaboratively</a:t>
            </a:r>
          </a:p>
          <a:p>
            <a:r>
              <a:rPr lang="en-US" sz="2800" dirty="0"/>
              <a:t>Flexibility</a:t>
            </a:r>
          </a:p>
          <a:p>
            <a:endParaRPr lang="en-US" dirty="0"/>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17143" r="14849"/>
          <a:stretch/>
        </p:blipFill>
        <p:spPr>
          <a:xfrm>
            <a:off x="857250" y="1791478"/>
            <a:ext cx="3470988" cy="4528457"/>
          </a:xfrm>
          <a:prstGeom prst="rect">
            <a:avLst/>
          </a:prstGeom>
        </p:spPr>
      </p:pic>
    </p:spTree>
    <p:extLst>
      <p:ext uri="{BB962C8B-B14F-4D97-AF65-F5344CB8AC3E}">
        <p14:creationId xmlns:p14="http://schemas.microsoft.com/office/powerpoint/2010/main" val="1156382964"/>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B82F6777-5694-487F-AE0F-D2F0475AA1F8}"/>
              </a:ext>
            </a:extLst>
          </p:cNvPr>
          <p:cNvSpPr>
            <a:spLocks noGrp="1"/>
          </p:cNvSpPr>
          <p:nvPr>
            <p:ph type="title"/>
          </p:nvPr>
        </p:nvSpPr>
        <p:spPr/>
        <p:txBody>
          <a:bodyPr/>
          <a:lstStyle/>
          <a:p>
            <a:r>
              <a:rPr lang="en-US" dirty="0"/>
              <a:t>Recognizing other needs </a:t>
            </a:r>
          </a:p>
        </p:txBody>
      </p:sp>
      <p:sp>
        <p:nvSpPr>
          <p:cNvPr id="3" name="Content Placeholder 2">
            <a:extLst>
              <a:ext uri="{FF2B5EF4-FFF2-40B4-BE49-F238E27FC236}">
                <a16:creationId xmlns="" xmlns:a16="http://schemas.microsoft.com/office/drawing/2014/main" id="{E69A315B-7003-4919-A903-CE867148DA3D}"/>
              </a:ext>
            </a:extLst>
          </p:cNvPr>
          <p:cNvSpPr>
            <a:spLocks noGrp="1"/>
          </p:cNvSpPr>
          <p:nvPr>
            <p:ph idx="1"/>
          </p:nvPr>
        </p:nvSpPr>
        <p:spPr>
          <a:xfrm>
            <a:off x="857250" y="1700560"/>
            <a:ext cx="4125297" cy="4395440"/>
          </a:xfrm>
        </p:spPr>
        <p:txBody>
          <a:bodyPr>
            <a:normAutofit fontScale="77500" lnSpcReduction="20000"/>
          </a:bodyPr>
          <a:lstStyle/>
          <a:p>
            <a:r>
              <a:rPr lang="en-US" sz="2800" dirty="0"/>
              <a:t>Social Determinants of Health </a:t>
            </a:r>
          </a:p>
          <a:p>
            <a:r>
              <a:rPr lang="en-US" sz="2800" dirty="0"/>
              <a:t>Environment</a:t>
            </a:r>
          </a:p>
          <a:p>
            <a:r>
              <a:rPr lang="en-US" sz="2800" dirty="0"/>
              <a:t>Poverty</a:t>
            </a:r>
          </a:p>
          <a:p>
            <a:r>
              <a:rPr lang="en-US" sz="2800" dirty="0"/>
              <a:t>Violence within and out of the home </a:t>
            </a:r>
          </a:p>
          <a:p>
            <a:r>
              <a:rPr lang="en-US" sz="2800" dirty="0"/>
              <a:t>Lack of local resources</a:t>
            </a:r>
          </a:p>
          <a:p>
            <a:r>
              <a:rPr lang="en-US" sz="2800" dirty="0"/>
              <a:t>Lack of transportation</a:t>
            </a:r>
          </a:p>
          <a:p>
            <a:r>
              <a:rPr lang="en-US" sz="2800" dirty="0"/>
              <a:t>Housing</a:t>
            </a:r>
          </a:p>
          <a:p>
            <a:r>
              <a:rPr lang="en-US" sz="2800" dirty="0"/>
              <a:t>Education</a:t>
            </a:r>
          </a:p>
          <a:p>
            <a:r>
              <a:rPr lang="en-US" sz="2800" dirty="0"/>
              <a:t>Addressing unmet medical issues</a:t>
            </a:r>
          </a:p>
          <a:p>
            <a:r>
              <a:rPr lang="en-US" sz="2800" dirty="0"/>
              <a:t>Working on sobriety </a:t>
            </a:r>
          </a:p>
          <a:p>
            <a:endParaRPr lang="en-US" sz="2800" dirty="0"/>
          </a:p>
          <a:p>
            <a:endParaRPr lang="en-US" dirty="0"/>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982548" y="2057400"/>
            <a:ext cx="3570356" cy="4038600"/>
          </a:xfrm>
          <a:prstGeom prst="rect">
            <a:avLst/>
          </a:prstGeom>
        </p:spPr>
      </p:pic>
    </p:spTree>
    <p:extLst>
      <p:ext uri="{BB962C8B-B14F-4D97-AF65-F5344CB8AC3E}">
        <p14:creationId xmlns:p14="http://schemas.microsoft.com/office/powerpoint/2010/main" val="3013761136"/>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FB3419B5-E7CE-45F6-A092-1CC40CD2769B}"/>
              </a:ext>
            </a:extLst>
          </p:cNvPr>
          <p:cNvSpPr>
            <a:spLocks noGrp="1"/>
          </p:cNvSpPr>
          <p:nvPr>
            <p:ph type="title"/>
          </p:nvPr>
        </p:nvSpPr>
        <p:spPr/>
        <p:txBody>
          <a:bodyPr>
            <a:normAutofit fontScale="90000"/>
          </a:bodyPr>
          <a:lstStyle/>
          <a:p>
            <a:r>
              <a:rPr lang="en-US" dirty="0"/>
              <a:t>Trauma </a:t>
            </a:r>
            <a:br>
              <a:rPr lang="en-US" dirty="0"/>
            </a:br>
            <a:endParaRPr lang="en-US" dirty="0"/>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268851" y="1514786"/>
            <a:ext cx="6310647" cy="4711950"/>
          </a:xfrm>
          <a:prstGeom prst="rect">
            <a:avLst/>
          </a:prstGeom>
        </p:spPr>
      </p:pic>
      <p:sp>
        <p:nvSpPr>
          <p:cNvPr id="3" name="Content Placeholder 2">
            <a:extLst>
              <a:ext uri="{FF2B5EF4-FFF2-40B4-BE49-F238E27FC236}">
                <a16:creationId xmlns="" xmlns:a16="http://schemas.microsoft.com/office/drawing/2014/main" id="{5FFE7831-BE84-4CC3-8EE0-C2BB2C8F7B7E}"/>
              </a:ext>
            </a:extLst>
          </p:cNvPr>
          <p:cNvSpPr>
            <a:spLocks noGrp="1"/>
          </p:cNvSpPr>
          <p:nvPr>
            <p:ph idx="1"/>
          </p:nvPr>
        </p:nvSpPr>
        <p:spPr>
          <a:xfrm>
            <a:off x="1011092" y="1514786"/>
            <a:ext cx="3423515" cy="2321456"/>
          </a:xfrm>
        </p:spPr>
        <p:txBody>
          <a:bodyPr>
            <a:normAutofit fontScale="92500" lnSpcReduction="20000"/>
          </a:bodyPr>
          <a:lstStyle/>
          <a:p>
            <a:r>
              <a:rPr lang="en-US" sz="2800" dirty="0"/>
              <a:t>The impact of Trauma </a:t>
            </a:r>
          </a:p>
          <a:p>
            <a:r>
              <a:rPr lang="en-US" sz="2800" dirty="0"/>
              <a:t>Intergenerational Trauma </a:t>
            </a:r>
          </a:p>
          <a:p>
            <a:r>
              <a:rPr lang="en-US" sz="2800" dirty="0"/>
              <a:t>Immigration Trauma</a:t>
            </a:r>
          </a:p>
          <a:p>
            <a:r>
              <a:rPr lang="en-US" sz="2800" dirty="0"/>
              <a:t>Aces</a:t>
            </a:r>
            <a:r>
              <a:rPr lang="en-US" sz="2800" b="1" dirty="0"/>
              <a:t> </a:t>
            </a:r>
            <a:endParaRPr lang="en-US" sz="2800" dirty="0"/>
          </a:p>
          <a:p>
            <a:pPr marL="45720" indent="0">
              <a:buNone/>
            </a:pPr>
            <a:endParaRPr lang="en-US" dirty="0"/>
          </a:p>
        </p:txBody>
      </p:sp>
    </p:spTree>
    <p:extLst>
      <p:ext uri="{BB962C8B-B14F-4D97-AF65-F5344CB8AC3E}">
        <p14:creationId xmlns:p14="http://schemas.microsoft.com/office/powerpoint/2010/main" val="2765003080"/>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6832905C-C94E-45C0-9859-9DE1DF74BD21}"/>
              </a:ext>
            </a:extLst>
          </p:cNvPr>
          <p:cNvSpPr>
            <a:spLocks noGrp="1"/>
          </p:cNvSpPr>
          <p:nvPr>
            <p:ph type="title"/>
          </p:nvPr>
        </p:nvSpPr>
        <p:spPr/>
        <p:txBody>
          <a:bodyPr>
            <a:normAutofit fontScale="90000"/>
          </a:bodyPr>
          <a:lstStyle/>
          <a:p>
            <a:r>
              <a:rPr lang="en-US" dirty="0"/>
              <a:t>Family Dynamics</a:t>
            </a:r>
            <a:br>
              <a:rPr lang="en-US" dirty="0"/>
            </a:br>
            <a:endParaRPr lang="en-US" dirty="0"/>
          </a:p>
        </p:txBody>
      </p:sp>
      <p:sp>
        <p:nvSpPr>
          <p:cNvPr id="3" name="Content Placeholder 2">
            <a:extLst>
              <a:ext uri="{FF2B5EF4-FFF2-40B4-BE49-F238E27FC236}">
                <a16:creationId xmlns="" xmlns:a16="http://schemas.microsoft.com/office/drawing/2014/main" id="{4D14E66B-5E0A-4DBB-A5E5-0DBF1FFA2208}"/>
              </a:ext>
            </a:extLst>
          </p:cNvPr>
          <p:cNvSpPr>
            <a:spLocks noGrp="1"/>
          </p:cNvSpPr>
          <p:nvPr>
            <p:ph idx="1"/>
          </p:nvPr>
        </p:nvSpPr>
        <p:spPr/>
        <p:txBody>
          <a:bodyPr/>
          <a:lstStyle/>
          <a:p>
            <a:r>
              <a:rPr lang="en-US" sz="2800" dirty="0"/>
              <a:t>Communication skills</a:t>
            </a:r>
          </a:p>
          <a:p>
            <a:r>
              <a:rPr lang="en-US" sz="2800" dirty="0"/>
              <a:t>Mutual support</a:t>
            </a:r>
          </a:p>
          <a:p>
            <a:r>
              <a:rPr lang="en-US" sz="2800" dirty="0"/>
              <a:t>Getting Help</a:t>
            </a:r>
          </a:p>
          <a:p>
            <a:r>
              <a:rPr lang="en-US" sz="2800" dirty="0"/>
              <a:t>Family Impact</a:t>
            </a:r>
          </a:p>
          <a:p>
            <a:r>
              <a:rPr lang="en-US" sz="2800" dirty="0"/>
              <a:t>Role modeling</a:t>
            </a:r>
          </a:p>
          <a:p>
            <a:r>
              <a:rPr lang="en-US" sz="2800" dirty="0"/>
              <a:t>Coaching</a:t>
            </a:r>
          </a:p>
          <a:p>
            <a:endParaRPr lang="en-US" dirty="0"/>
          </a:p>
        </p:txBody>
      </p:sp>
    </p:spTree>
    <p:extLst>
      <p:ext uri="{BB962C8B-B14F-4D97-AF65-F5344CB8AC3E}">
        <p14:creationId xmlns:p14="http://schemas.microsoft.com/office/powerpoint/2010/main" val="3920195339"/>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F2814A57-6FFA-40C4-82B5-157E1C7E6632}"/>
              </a:ext>
            </a:extLst>
          </p:cNvPr>
          <p:cNvSpPr>
            <a:spLocks noGrp="1"/>
          </p:cNvSpPr>
          <p:nvPr>
            <p:ph type="title"/>
          </p:nvPr>
        </p:nvSpPr>
        <p:spPr/>
        <p:txBody>
          <a:bodyPr>
            <a:normAutofit fontScale="90000"/>
          </a:bodyPr>
          <a:lstStyle/>
          <a:p>
            <a:r>
              <a:rPr lang="en-US" dirty="0"/>
              <a:t>Mental Health 101 </a:t>
            </a:r>
            <a:br>
              <a:rPr lang="en-US" dirty="0"/>
            </a:br>
            <a:endParaRPr lang="en-US" dirty="0"/>
          </a:p>
        </p:txBody>
      </p:sp>
      <p:pic>
        <p:nvPicPr>
          <p:cNvPr id="4" name="Content Placeholder 3"/>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2134289" y="1287780"/>
            <a:ext cx="4852562" cy="4846320"/>
          </a:xfrm>
        </p:spPr>
      </p:pic>
    </p:spTree>
    <p:extLst>
      <p:ext uri="{BB962C8B-B14F-4D97-AF65-F5344CB8AC3E}">
        <p14:creationId xmlns:p14="http://schemas.microsoft.com/office/powerpoint/2010/main" val="1351478211"/>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185A8EE6-1DC1-47F7-8305-BE98781A0BCB}"/>
              </a:ext>
            </a:extLst>
          </p:cNvPr>
          <p:cNvSpPr>
            <a:spLocks noGrp="1"/>
          </p:cNvSpPr>
          <p:nvPr>
            <p:ph type="title"/>
          </p:nvPr>
        </p:nvSpPr>
        <p:spPr/>
        <p:txBody>
          <a:bodyPr>
            <a:normAutofit fontScale="90000"/>
          </a:bodyPr>
          <a:lstStyle/>
          <a:p>
            <a:r>
              <a:rPr lang="en-US" dirty="0"/>
              <a:t>Substance Use 101 </a:t>
            </a:r>
            <a:br>
              <a:rPr lang="en-US" dirty="0"/>
            </a:br>
            <a:endParaRPr lang="en-US" dirty="0"/>
          </a:p>
        </p:txBody>
      </p:sp>
      <p:pic>
        <p:nvPicPr>
          <p:cNvPr id="4" name="Content Placeholder 3"/>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2248776" y="1547910"/>
            <a:ext cx="4669447" cy="4663440"/>
          </a:xfrm>
        </p:spPr>
      </p:pic>
    </p:spTree>
    <p:extLst>
      <p:ext uri="{BB962C8B-B14F-4D97-AF65-F5344CB8AC3E}">
        <p14:creationId xmlns:p14="http://schemas.microsoft.com/office/powerpoint/2010/main" val="1603628578"/>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E914293B-3EF7-4A75-8D5E-48800C56E0B6}"/>
              </a:ext>
            </a:extLst>
          </p:cNvPr>
          <p:cNvSpPr>
            <a:spLocks noGrp="1"/>
          </p:cNvSpPr>
          <p:nvPr>
            <p:ph type="title"/>
          </p:nvPr>
        </p:nvSpPr>
        <p:spPr/>
        <p:txBody>
          <a:bodyPr>
            <a:normAutofit fontScale="90000"/>
          </a:bodyPr>
          <a:lstStyle/>
          <a:p>
            <a:r>
              <a:rPr lang="en-US" dirty="0"/>
              <a:t>Health and Wellness </a:t>
            </a:r>
            <a:br>
              <a:rPr lang="en-US" dirty="0"/>
            </a:br>
            <a:endParaRPr lang="en-US" dirty="0"/>
          </a:p>
        </p:txBody>
      </p:sp>
      <p:sp>
        <p:nvSpPr>
          <p:cNvPr id="3" name="Content Placeholder 2">
            <a:extLst>
              <a:ext uri="{FF2B5EF4-FFF2-40B4-BE49-F238E27FC236}">
                <a16:creationId xmlns="" xmlns:a16="http://schemas.microsoft.com/office/drawing/2014/main" id="{0E9616A3-000D-48E9-B402-2E72AF6BA9EC}"/>
              </a:ext>
            </a:extLst>
          </p:cNvPr>
          <p:cNvSpPr>
            <a:spLocks noGrp="1"/>
          </p:cNvSpPr>
          <p:nvPr>
            <p:ph idx="1"/>
          </p:nvPr>
        </p:nvSpPr>
        <p:spPr/>
        <p:txBody>
          <a:bodyPr>
            <a:normAutofit/>
          </a:bodyPr>
          <a:lstStyle/>
          <a:p>
            <a:r>
              <a:rPr lang="en-US" sz="2800" dirty="0"/>
              <a:t>Whole Health </a:t>
            </a:r>
          </a:p>
          <a:p>
            <a:r>
              <a:rPr lang="en-US" sz="2800" dirty="0"/>
              <a:t>Chronic health issues</a:t>
            </a:r>
          </a:p>
          <a:p>
            <a:pPr lvl="1"/>
            <a:r>
              <a:rPr lang="en-US" sz="2600" dirty="0"/>
              <a:t>(Smoking Cessation)</a:t>
            </a:r>
          </a:p>
          <a:p>
            <a:pPr lvl="1"/>
            <a:r>
              <a:rPr lang="en-US" sz="2600" dirty="0"/>
              <a:t>(Diabetes Care)</a:t>
            </a:r>
          </a:p>
          <a:p>
            <a:r>
              <a:rPr lang="en-US" sz="2800" dirty="0"/>
              <a:t>Alternative Therapies</a:t>
            </a:r>
          </a:p>
          <a:p>
            <a:r>
              <a:rPr lang="en-US" sz="2800" dirty="0"/>
              <a:t>Integrating Health Care</a:t>
            </a:r>
          </a:p>
          <a:p>
            <a:r>
              <a:rPr lang="en-US" sz="2800" dirty="0"/>
              <a:t>8 dimensions of Wellness</a:t>
            </a:r>
          </a:p>
          <a:p>
            <a:r>
              <a:rPr lang="en-US" sz="2800" dirty="0"/>
              <a:t>Understanding self care</a:t>
            </a:r>
          </a:p>
          <a:p>
            <a:endParaRPr lang="en-US" dirty="0"/>
          </a:p>
        </p:txBody>
      </p:sp>
      <p:pic>
        <p:nvPicPr>
          <p:cNvPr id="1026" name="Picture 2" descr="Image result for smoking cartoon">
            <a:extLst>
              <a:ext uri="{FF2B5EF4-FFF2-40B4-BE49-F238E27FC236}">
                <a16:creationId xmlns="" xmlns:a16="http://schemas.microsoft.com/office/drawing/2014/main" id="{389AF14B-7BE7-4B79-8E14-31A5F57E868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429250" y="1287781"/>
            <a:ext cx="2857500" cy="46577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880314250"/>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Options</a:t>
            </a:r>
          </a:p>
        </p:txBody>
      </p:sp>
      <p:sp>
        <p:nvSpPr>
          <p:cNvPr id="3" name="Content Placeholder 2"/>
          <p:cNvSpPr>
            <a:spLocks noGrp="1"/>
          </p:cNvSpPr>
          <p:nvPr>
            <p:ph idx="1"/>
          </p:nvPr>
        </p:nvSpPr>
        <p:spPr>
          <a:xfrm>
            <a:off x="857250" y="1799098"/>
            <a:ext cx="7404653" cy="723122"/>
          </a:xfrm>
        </p:spPr>
        <p:txBody>
          <a:bodyPr>
            <a:normAutofit fontScale="85000" lnSpcReduction="20000"/>
          </a:bodyPr>
          <a:lstStyle/>
          <a:p>
            <a:pPr marL="45720" indent="0">
              <a:buNone/>
            </a:pPr>
            <a:r>
              <a:rPr lang="en-US" sz="2800" dirty="0"/>
              <a:t>Transitioning from School              Special Concerns of Young Adults</a:t>
            </a:r>
          </a:p>
          <a:p>
            <a:endParaRPr lang="en-US" dirty="0"/>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166420" y="2522220"/>
            <a:ext cx="4786313" cy="3573780"/>
          </a:xfrm>
          <a:prstGeom prst="rect">
            <a:avLst/>
          </a:prstGeom>
        </p:spPr>
      </p:pic>
    </p:spTree>
    <p:extLst>
      <p:ext uri="{BB962C8B-B14F-4D97-AF65-F5344CB8AC3E}">
        <p14:creationId xmlns:p14="http://schemas.microsoft.com/office/powerpoint/2010/main" val="3123072573"/>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60841" y="944343"/>
            <a:ext cx="5717552" cy="5073028"/>
          </a:xfrm>
          <a:prstGeom prst="rect">
            <a:avLst/>
          </a:prstGeom>
        </p:spPr>
      </p:pic>
      <p:sp>
        <p:nvSpPr>
          <p:cNvPr id="4" name="Title 1"/>
          <p:cNvSpPr txBox="1">
            <a:spLocks/>
          </p:cNvSpPr>
          <p:nvPr/>
        </p:nvSpPr>
        <p:spPr>
          <a:xfrm>
            <a:off x="717291" y="497632"/>
            <a:ext cx="7406640" cy="1356360"/>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accent1"/>
                </a:solidFill>
                <a:latin typeface="+mj-lt"/>
                <a:ea typeface="+mj-ea"/>
                <a:cs typeface="+mj-cs"/>
              </a:defRPr>
            </a:lvl1pPr>
          </a:lstStyle>
          <a:p>
            <a:r>
              <a:rPr lang="en-US"/>
              <a:t>Options</a:t>
            </a:r>
            <a:endParaRPr lang="en-US" dirty="0"/>
          </a:p>
        </p:txBody>
      </p:sp>
      <p:sp>
        <p:nvSpPr>
          <p:cNvPr id="5" name="Content Placeholder 2"/>
          <p:cNvSpPr txBox="1">
            <a:spLocks/>
          </p:cNvSpPr>
          <p:nvPr/>
        </p:nvSpPr>
        <p:spPr>
          <a:xfrm>
            <a:off x="717291" y="1687130"/>
            <a:ext cx="7404653" cy="723122"/>
          </a:xfrm>
          <a:prstGeom prst="rect">
            <a:avLst/>
          </a:prstGeom>
        </p:spPr>
        <p:txBody>
          <a:bodyPr vert="horz" lIns="91440" tIns="45720" rIns="91440" bIns="45720" rtlCol="0">
            <a:normAutofit fontScale="92500" lnSpcReduction="20000"/>
          </a:bodyPr>
          <a:lstStyle>
            <a:lvl1pPr marL="228600" indent="-182880" algn="l" defTabSz="914400" rtl="0" eaLnBrk="1" latinLnBrk="0" hangingPunct="1">
              <a:lnSpc>
                <a:spcPct val="90000"/>
              </a:lnSpc>
              <a:spcBef>
                <a:spcPts val="1400"/>
              </a:spcBef>
              <a:buClr>
                <a:schemeClr val="accent1"/>
              </a:buClr>
              <a:buSzPct val="80000"/>
              <a:buFont typeface="Corbel" pitchFamily="34" charset="0"/>
              <a:buChar char="•"/>
              <a:defRPr sz="2200" kern="1200">
                <a:solidFill>
                  <a:schemeClr val="accent1"/>
                </a:solidFill>
                <a:latin typeface="+mn-lt"/>
                <a:ea typeface="+mn-ea"/>
                <a:cs typeface="+mn-cs"/>
              </a:defRPr>
            </a:lvl1pPr>
            <a:lvl2pPr marL="457200" indent="-182880" algn="l" defTabSz="914400" rtl="0" eaLnBrk="1" latinLnBrk="0" hangingPunct="1">
              <a:lnSpc>
                <a:spcPct val="90000"/>
              </a:lnSpc>
              <a:spcBef>
                <a:spcPts val="200"/>
              </a:spcBef>
              <a:spcAft>
                <a:spcPts val="400"/>
              </a:spcAft>
              <a:buClr>
                <a:schemeClr val="accent1"/>
              </a:buClr>
              <a:buSzPct val="80000"/>
              <a:buFont typeface="Corbel" pitchFamily="34" charset="0"/>
              <a:buChar char="•"/>
              <a:defRPr sz="2000" kern="1200">
                <a:solidFill>
                  <a:schemeClr val="accent1"/>
                </a:solidFill>
                <a:latin typeface="+mn-lt"/>
                <a:ea typeface="+mn-ea"/>
                <a:cs typeface="+mn-cs"/>
              </a:defRPr>
            </a:lvl2pPr>
            <a:lvl3pPr marL="731520" indent="-18288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800" kern="1200">
                <a:solidFill>
                  <a:schemeClr val="accent1"/>
                </a:solidFill>
                <a:latin typeface="+mn-lt"/>
                <a:ea typeface="+mn-ea"/>
                <a:cs typeface="+mn-cs"/>
              </a:defRPr>
            </a:lvl3pPr>
            <a:lvl4pPr marL="1005840" indent="-18288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4pPr>
            <a:lvl5pPr marL="1280160" indent="-18288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5pPr>
            <a:lvl6pPr marL="1600000" indent="-22860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6pPr>
            <a:lvl7pPr marL="1900000" indent="-22860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7pPr>
            <a:lvl8pPr marL="2200000" indent="-22860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8pPr>
            <a:lvl9pPr marL="2500000" indent="-22860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9pPr>
          </a:lstStyle>
          <a:p>
            <a:pPr marL="45720" indent="0">
              <a:buFont typeface="Corbel" pitchFamily="34" charset="0"/>
              <a:buNone/>
            </a:pPr>
            <a:r>
              <a:rPr lang="en-US" sz="2800" dirty="0"/>
              <a:t>Welcome to the System                                                               Disabilities</a:t>
            </a:r>
            <a:endParaRPr lang="en-US" dirty="0"/>
          </a:p>
        </p:txBody>
      </p:sp>
    </p:spTree>
    <p:extLst>
      <p:ext uri="{BB962C8B-B14F-4D97-AF65-F5344CB8AC3E}">
        <p14:creationId xmlns:p14="http://schemas.microsoft.com/office/powerpoint/2010/main" val="3416798255"/>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p:cNvSpPr txBox="1">
            <a:spLocks/>
          </p:cNvSpPr>
          <p:nvPr/>
        </p:nvSpPr>
        <p:spPr>
          <a:xfrm>
            <a:off x="969218" y="199053"/>
            <a:ext cx="7406640" cy="1356360"/>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accent1"/>
                </a:solidFill>
                <a:latin typeface="+mj-lt"/>
                <a:ea typeface="+mj-ea"/>
                <a:cs typeface="+mj-cs"/>
              </a:defRPr>
            </a:lvl1pPr>
          </a:lstStyle>
          <a:p>
            <a:r>
              <a:rPr lang="en-US" dirty="0"/>
              <a:t>Options</a:t>
            </a:r>
          </a:p>
        </p:txBody>
      </p:sp>
      <p:sp>
        <p:nvSpPr>
          <p:cNvPr id="5" name="Content Placeholder 2"/>
          <p:cNvSpPr txBox="1">
            <a:spLocks/>
          </p:cNvSpPr>
          <p:nvPr/>
        </p:nvSpPr>
        <p:spPr>
          <a:xfrm>
            <a:off x="969217" y="1388551"/>
            <a:ext cx="7404653" cy="723122"/>
          </a:xfrm>
          <a:prstGeom prst="rect">
            <a:avLst/>
          </a:prstGeom>
        </p:spPr>
        <p:txBody>
          <a:bodyPr vert="horz" lIns="91440" tIns="45720" rIns="91440" bIns="45720" rtlCol="0">
            <a:normAutofit fontScale="92500" lnSpcReduction="20000"/>
          </a:bodyPr>
          <a:lstStyle>
            <a:lvl1pPr marL="228600" indent="-182880" algn="l" defTabSz="914400" rtl="0" eaLnBrk="1" latinLnBrk="0" hangingPunct="1">
              <a:lnSpc>
                <a:spcPct val="90000"/>
              </a:lnSpc>
              <a:spcBef>
                <a:spcPts val="1400"/>
              </a:spcBef>
              <a:buClr>
                <a:schemeClr val="accent1"/>
              </a:buClr>
              <a:buSzPct val="80000"/>
              <a:buFont typeface="Corbel" pitchFamily="34" charset="0"/>
              <a:buChar char="•"/>
              <a:defRPr sz="2200" kern="1200">
                <a:solidFill>
                  <a:schemeClr val="accent1"/>
                </a:solidFill>
                <a:latin typeface="+mn-lt"/>
                <a:ea typeface="+mn-ea"/>
                <a:cs typeface="+mn-cs"/>
              </a:defRPr>
            </a:lvl1pPr>
            <a:lvl2pPr marL="457200" indent="-182880" algn="l" defTabSz="914400" rtl="0" eaLnBrk="1" latinLnBrk="0" hangingPunct="1">
              <a:lnSpc>
                <a:spcPct val="90000"/>
              </a:lnSpc>
              <a:spcBef>
                <a:spcPts val="200"/>
              </a:spcBef>
              <a:spcAft>
                <a:spcPts val="400"/>
              </a:spcAft>
              <a:buClr>
                <a:schemeClr val="accent1"/>
              </a:buClr>
              <a:buSzPct val="80000"/>
              <a:buFont typeface="Corbel" pitchFamily="34" charset="0"/>
              <a:buChar char="•"/>
              <a:defRPr sz="2000" kern="1200">
                <a:solidFill>
                  <a:schemeClr val="accent1"/>
                </a:solidFill>
                <a:latin typeface="+mn-lt"/>
                <a:ea typeface="+mn-ea"/>
                <a:cs typeface="+mn-cs"/>
              </a:defRPr>
            </a:lvl2pPr>
            <a:lvl3pPr marL="731520" indent="-18288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800" kern="1200">
                <a:solidFill>
                  <a:schemeClr val="accent1"/>
                </a:solidFill>
                <a:latin typeface="+mn-lt"/>
                <a:ea typeface="+mn-ea"/>
                <a:cs typeface="+mn-cs"/>
              </a:defRPr>
            </a:lvl3pPr>
            <a:lvl4pPr marL="1005840" indent="-18288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4pPr>
            <a:lvl5pPr marL="1280160" indent="-18288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5pPr>
            <a:lvl6pPr marL="1600000" indent="-22860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6pPr>
            <a:lvl7pPr marL="1900000" indent="-22860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7pPr>
            <a:lvl8pPr marL="2200000" indent="-22860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8pPr>
            <a:lvl9pPr marL="2500000" indent="-22860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9pPr>
          </a:lstStyle>
          <a:p>
            <a:pPr marL="45720" indent="0">
              <a:buFont typeface="Corbel" pitchFamily="34" charset="0"/>
              <a:buNone/>
            </a:pPr>
            <a:r>
              <a:rPr lang="en-US" sz="2800" dirty="0"/>
              <a:t>Legal                                                                                                              Rights</a:t>
            </a:r>
          </a:p>
          <a:p>
            <a:endParaRPr lang="en-US" dirty="0"/>
          </a:p>
        </p:txBody>
      </p:sp>
      <p:pic>
        <p:nvPicPr>
          <p:cNvPr id="11" name="Picture 10"/>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967229" y="2149619"/>
            <a:ext cx="4465767" cy="1731916"/>
          </a:xfrm>
          <a:prstGeom prst="rect">
            <a:avLst/>
          </a:prstGeom>
        </p:spPr>
      </p:pic>
      <p:pic>
        <p:nvPicPr>
          <p:cNvPr id="10" name="Picture 9"/>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359109" y="3219101"/>
            <a:ext cx="4073325" cy="2623070"/>
          </a:xfrm>
          <a:prstGeom prst="rect">
            <a:avLst/>
          </a:prstGeom>
        </p:spPr>
      </p:pic>
    </p:spTree>
    <p:extLst>
      <p:ext uri="{BB962C8B-B14F-4D97-AF65-F5344CB8AC3E}">
        <p14:creationId xmlns:p14="http://schemas.microsoft.com/office/powerpoint/2010/main" val="4129728090"/>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p:cNvSpPr txBox="1">
            <a:spLocks/>
          </p:cNvSpPr>
          <p:nvPr/>
        </p:nvSpPr>
        <p:spPr>
          <a:xfrm>
            <a:off x="969218" y="199053"/>
            <a:ext cx="7406640" cy="1356360"/>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accent1"/>
                </a:solidFill>
                <a:latin typeface="+mj-lt"/>
                <a:ea typeface="+mj-ea"/>
                <a:cs typeface="+mj-cs"/>
              </a:defRPr>
            </a:lvl1pPr>
          </a:lstStyle>
          <a:p>
            <a:r>
              <a:rPr lang="en-US" dirty="0"/>
              <a:t>Options</a:t>
            </a:r>
          </a:p>
        </p:txBody>
      </p:sp>
      <p:sp>
        <p:nvSpPr>
          <p:cNvPr id="5" name="Content Placeholder 2"/>
          <p:cNvSpPr txBox="1">
            <a:spLocks/>
          </p:cNvSpPr>
          <p:nvPr/>
        </p:nvSpPr>
        <p:spPr>
          <a:xfrm>
            <a:off x="969217" y="1388551"/>
            <a:ext cx="7404653" cy="723122"/>
          </a:xfrm>
          <a:prstGeom prst="rect">
            <a:avLst/>
          </a:prstGeom>
        </p:spPr>
        <p:txBody>
          <a:bodyPr vert="horz" lIns="91440" tIns="45720" rIns="91440" bIns="45720" rtlCol="0">
            <a:normAutofit fontScale="92500" lnSpcReduction="20000"/>
          </a:bodyPr>
          <a:lstStyle>
            <a:lvl1pPr marL="228600" indent="-182880" algn="l" defTabSz="914400" rtl="0" eaLnBrk="1" latinLnBrk="0" hangingPunct="1">
              <a:lnSpc>
                <a:spcPct val="90000"/>
              </a:lnSpc>
              <a:spcBef>
                <a:spcPts val="1400"/>
              </a:spcBef>
              <a:buClr>
                <a:schemeClr val="accent1"/>
              </a:buClr>
              <a:buSzPct val="80000"/>
              <a:buFont typeface="Corbel" pitchFamily="34" charset="0"/>
              <a:buChar char="•"/>
              <a:defRPr sz="2200" kern="1200">
                <a:solidFill>
                  <a:schemeClr val="accent1"/>
                </a:solidFill>
                <a:latin typeface="+mn-lt"/>
                <a:ea typeface="+mn-ea"/>
                <a:cs typeface="+mn-cs"/>
              </a:defRPr>
            </a:lvl1pPr>
            <a:lvl2pPr marL="457200" indent="-182880" algn="l" defTabSz="914400" rtl="0" eaLnBrk="1" latinLnBrk="0" hangingPunct="1">
              <a:lnSpc>
                <a:spcPct val="90000"/>
              </a:lnSpc>
              <a:spcBef>
                <a:spcPts val="200"/>
              </a:spcBef>
              <a:spcAft>
                <a:spcPts val="400"/>
              </a:spcAft>
              <a:buClr>
                <a:schemeClr val="accent1"/>
              </a:buClr>
              <a:buSzPct val="80000"/>
              <a:buFont typeface="Corbel" pitchFamily="34" charset="0"/>
              <a:buChar char="•"/>
              <a:defRPr sz="2000" kern="1200">
                <a:solidFill>
                  <a:schemeClr val="accent1"/>
                </a:solidFill>
                <a:latin typeface="+mn-lt"/>
                <a:ea typeface="+mn-ea"/>
                <a:cs typeface="+mn-cs"/>
              </a:defRPr>
            </a:lvl2pPr>
            <a:lvl3pPr marL="731520" indent="-18288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800" kern="1200">
                <a:solidFill>
                  <a:schemeClr val="accent1"/>
                </a:solidFill>
                <a:latin typeface="+mn-lt"/>
                <a:ea typeface="+mn-ea"/>
                <a:cs typeface="+mn-cs"/>
              </a:defRPr>
            </a:lvl3pPr>
            <a:lvl4pPr marL="1005840" indent="-18288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4pPr>
            <a:lvl5pPr marL="1280160" indent="-18288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5pPr>
            <a:lvl6pPr marL="1600000" indent="-22860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6pPr>
            <a:lvl7pPr marL="1900000" indent="-22860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7pPr>
            <a:lvl8pPr marL="2200000" indent="-22860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8pPr>
            <a:lvl9pPr marL="2500000" indent="-228600" algn="l" defTabSz="914400" rtl="0" eaLnBrk="1" latinLnBrk="0" hangingPunct="1">
              <a:lnSpc>
                <a:spcPct val="90000"/>
              </a:lnSpc>
              <a:spcBef>
                <a:spcPts val="200"/>
              </a:spcBef>
              <a:spcAft>
                <a:spcPts val="400"/>
              </a:spcAft>
              <a:buClr>
                <a:schemeClr val="accent1"/>
              </a:buClr>
              <a:buSzPct val="80000"/>
              <a:buFont typeface="Corbel" pitchFamily="34" charset="0"/>
              <a:buChar char="•"/>
              <a:defRPr sz="1600" kern="1200">
                <a:solidFill>
                  <a:schemeClr val="accent1"/>
                </a:solidFill>
                <a:latin typeface="+mn-lt"/>
                <a:ea typeface="+mn-ea"/>
                <a:cs typeface="+mn-cs"/>
              </a:defRPr>
            </a:lvl9pPr>
          </a:lstStyle>
          <a:p>
            <a:pPr marL="45720" indent="0">
              <a:buNone/>
            </a:pPr>
            <a:r>
              <a:rPr lang="en-US" sz="3000" dirty="0"/>
              <a:t>Housing                                                   Special Concerns of Older Adults</a:t>
            </a:r>
          </a:p>
          <a:p>
            <a:pPr marL="45720" indent="0">
              <a:buFont typeface="Corbel" pitchFamily="34" charset="0"/>
              <a:buNone/>
            </a:pPr>
            <a:endParaRPr lang="en-US" dirty="0"/>
          </a:p>
        </p:txBody>
      </p:sp>
      <p:pic>
        <p:nvPicPr>
          <p:cNvPr id="6" name="Picture 5"/>
          <p:cNvPicPr>
            <a:picLocks noChangeAspect="1"/>
          </p:cNvPicPr>
          <p:nvPr/>
        </p:nvPicPr>
        <p:blipFill rotWithShape="1">
          <a:blip r:embed="rId3">
            <a:extLst>
              <a:ext uri="{28A0092B-C50C-407E-A947-70E740481C1C}">
                <a14:useLocalDpi xmlns:a14="http://schemas.microsoft.com/office/drawing/2010/main" val="0"/>
              </a:ext>
            </a:extLst>
          </a:blip>
          <a:srcRect r="37857"/>
          <a:stretch/>
        </p:blipFill>
        <p:spPr>
          <a:xfrm>
            <a:off x="967230" y="2111673"/>
            <a:ext cx="2755685" cy="3934564"/>
          </a:xfrm>
          <a:prstGeom prst="rect">
            <a:avLst/>
          </a:prstGeom>
        </p:spPr>
      </p:pic>
      <p:pic>
        <p:nvPicPr>
          <p:cNvPr id="7" name="Picture 6"/>
          <p:cNvPicPr>
            <a:picLocks noChangeAspect="1"/>
          </p:cNvPicPr>
          <p:nvPr/>
        </p:nvPicPr>
        <p:blipFill rotWithShape="1">
          <a:blip r:embed="rId4">
            <a:extLst>
              <a:ext uri="{28A0092B-C50C-407E-A947-70E740481C1C}">
                <a14:useLocalDpi xmlns:a14="http://schemas.microsoft.com/office/drawing/2010/main" val="0"/>
              </a:ext>
            </a:extLst>
          </a:blip>
          <a:srcRect l="14377" t="-474" r="23545" b="474"/>
          <a:stretch/>
        </p:blipFill>
        <p:spPr>
          <a:xfrm>
            <a:off x="4744617" y="2111673"/>
            <a:ext cx="3792894" cy="3934564"/>
          </a:xfrm>
          <a:prstGeom prst="rect">
            <a:avLst/>
          </a:prstGeom>
        </p:spPr>
      </p:pic>
    </p:spTree>
    <p:extLst>
      <p:ext uri="{BB962C8B-B14F-4D97-AF65-F5344CB8AC3E}">
        <p14:creationId xmlns:p14="http://schemas.microsoft.com/office/powerpoint/2010/main" val="326147499"/>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Bringing it all together</a:t>
            </a:r>
          </a:p>
        </p:txBody>
      </p:sp>
      <p:sp>
        <p:nvSpPr>
          <p:cNvPr id="3" name="Content Placeholder 2"/>
          <p:cNvSpPr>
            <a:spLocks noGrp="1"/>
          </p:cNvSpPr>
          <p:nvPr>
            <p:ph idx="1"/>
          </p:nvPr>
        </p:nvSpPr>
        <p:spPr/>
        <p:txBody>
          <a:bodyPr>
            <a:normAutofit fontScale="77500" lnSpcReduction="20000"/>
          </a:bodyPr>
          <a:lstStyle/>
          <a:p>
            <a:r>
              <a:rPr lang="en-US" dirty="0"/>
              <a:t>A lot of content already exists</a:t>
            </a:r>
          </a:p>
          <a:p>
            <a:r>
              <a:rPr lang="en-US" dirty="0"/>
              <a:t>We have many organizations out there who can help with content and teaching</a:t>
            </a:r>
          </a:p>
          <a:p>
            <a:r>
              <a:rPr lang="en-US" dirty="0"/>
              <a:t>Many components can be used for continuing education credit not only for peers but for many organizations who are allied to the mental health community</a:t>
            </a:r>
          </a:p>
          <a:p>
            <a:r>
              <a:rPr lang="en-US" dirty="0"/>
              <a:t>Many components could be used for a program of community education across the state.</a:t>
            </a:r>
          </a:p>
          <a:p>
            <a:r>
              <a:rPr lang="en-US" dirty="0"/>
              <a:t>We have a large pool of family members with or without their own mental health concerns who could be trained to do this work.</a:t>
            </a:r>
          </a:p>
          <a:p>
            <a:r>
              <a:rPr lang="en-US" dirty="0"/>
              <a:t>It can be an important piece in integrated care.</a:t>
            </a:r>
          </a:p>
        </p:txBody>
      </p:sp>
    </p:spTree>
    <p:extLst>
      <p:ext uri="{BB962C8B-B14F-4D97-AF65-F5344CB8AC3E}">
        <p14:creationId xmlns:p14="http://schemas.microsoft.com/office/powerpoint/2010/main" val="2767532997"/>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Recommendation Summary</a:t>
            </a:r>
            <a:br>
              <a:rPr lang="en-US" dirty="0" smtClean="0"/>
            </a:br>
            <a:r>
              <a:rPr lang="en-US" dirty="0" smtClean="0"/>
              <a:t>Peer Family Supports</a:t>
            </a:r>
            <a:endParaRPr lang="en-US" dirty="0"/>
          </a:p>
        </p:txBody>
      </p:sp>
      <p:sp>
        <p:nvSpPr>
          <p:cNvPr id="3" name="Content Placeholder 2"/>
          <p:cNvSpPr>
            <a:spLocks noGrp="1"/>
          </p:cNvSpPr>
          <p:nvPr>
            <p:ph idx="1"/>
          </p:nvPr>
        </p:nvSpPr>
        <p:spPr/>
        <p:txBody>
          <a:bodyPr>
            <a:normAutofit fontScale="92500" lnSpcReduction="20000"/>
          </a:bodyPr>
          <a:lstStyle/>
          <a:p>
            <a:pPr marL="0" indent="0">
              <a:buNone/>
            </a:pPr>
            <a:r>
              <a:rPr lang="en-US" dirty="0"/>
              <a:t>1.  </a:t>
            </a:r>
            <a:r>
              <a:rPr lang="en-US" dirty="0" smtClean="0"/>
              <a:t>Engage </a:t>
            </a:r>
            <a:r>
              <a:rPr lang="en-US" dirty="0"/>
              <a:t>current peer leadership to develop a peer-informed understanding of recovery that identifies meaningful language to define family recovery and guide peer family support activities.</a:t>
            </a:r>
          </a:p>
          <a:p>
            <a:pPr marL="0" indent="0">
              <a:buNone/>
            </a:pPr>
            <a:r>
              <a:rPr lang="en-US" dirty="0"/>
              <a:t>2. </a:t>
            </a:r>
            <a:r>
              <a:rPr lang="en-US" dirty="0" smtClean="0"/>
              <a:t> Create </a:t>
            </a:r>
            <a:r>
              <a:rPr lang="en-US" dirty="0"/>
              <a:t>and </a:t>
            </a:r>
            <a:r>
              <a:rPr lang="en-US" dirty="0" smtClean="0"/>
              <a:t>implement </a:t>
            </a:r>
            <a:r>
              <a:rPr lang="en-US" dirty="0"/>
              <a:t>models of peer support for families that promote whole family recovery.</a:t>
            </a:r>
          </a:p>
          <a:p>
            <a:pPr marL="0" indent="0">
              <a:buNone/>
            </a:pPr>
            <a:r>
              <a:rPr lang="en-US" dirty="0"/>
              <a:t>3.  </a:t>
            </a:r>
            <a:r>
              <a:rPr lang="en-US" dirty="0" smtClean="0"/>
              <a:t>Maximize the opportunity for peer, </a:t>
            </a:r>
            <a:r>
              <a:rPr lang="en-US" dirty="0"/>
              <a:t>cross </a:t>
            </a:r>
            <a:r>
              <a:rPr lang="en-US" dirty="0" smtClean="0"/>
              <a:t>agency mutual </a:t>
            </a:r>
            <a:r>
              <a:rPr lang="en-US" dirty="0"/>
              <a:t>support and </a:t>
            </a:r>
            <a:r>
              <a:rPr lang="en-US" dirty="0" smtClean="0"/>
              <a:t>consultation on family recovery maters.</a:t>
            </a:r>
            <a:endParaRPr lang="en-US" dirty="0"/>
          </a:p>
          <a:p>
            <a:pPr marL="0" indent="0">
              <a:buNone/>
            </a:pPr>
            <a:r>
              <a:rPr lang="en-US" dirty="0"/>
              <a:t>4.  </a:t>
            </a:r>
            <a:r>
              <a:rPr lang="en-US" dirty="0" smtClean="0"/>
              <a:t>Establish </a:t>
            </a:r>
            <a:r>
              <a:rPr lang="en-US" dirty="0"/>
              <a:t>regular continuing training courses on peer family support </a:t>
            </a:r>
            <a:r>
              <a:rPr lang="en-US" dirty="0" smtClean="0"/>
              <a:t>building on </a:t>
            </a:r>
            <a:r>
              <a:rPr lang="en-US" dirty="0"/>
              <a:t>current resources.</a:t>
            </a:r>
          </a:p>
          <a:p>
            <a:endParaRPr lang="en-US" dirty="0"/>
          </a:p>
        </p:txBody>
      </p:sp>
    </p:spTree>
    <p:extLst>
      <p:ext uri="{BB962C8B-B14F-4D97-AF65-F5344CB8AC3E}">
        <p14:creationId xmlns:p14="http://schemas.microsoft.com/office/powerpoint/2010/main" val="245334624"/>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otalTime>50</TotalTime>
  <Words>2720</Words>
  <Application>Microsoft Macintosh PowerPoint</Application>
  <PresentationFormat>On-screen Show (4:3)</PresentationFormat>
  <Paragraphs>288</Paragraphs>
  <Slides>42</Slides>
  <Notes>16</Notes>
  <HiddenSlides>0</HiddenSlides>
  <MMClips>0</MMClips>
  <ScaleCrop>false</ScaleCrop>
  <HeadingPairs>
    <vt:vector size="4" baseType="variant">
      <vt:variant>
        <vt:lpstr>Theme</vt:lpstr>
      </vt:variant>
      <vt:variant>
        <vt:i4>1</vt:i4>
      </vt:variant>
      <vt:variant>
        <vt:lpstr>Slide Titles</vt:lpstr>
      </vt:variant>
      <vt:variant>
        <vt:i4>42</vt:i4>
      </vt:variant>
    </vt:vector>
  </HeadingPairs>
  <TitlesOfParts>
    <vt:vector size="43" baseType="lpstr">
      <vt:lpstr>Office Theme</vt:lpstr>
      <vt:lpstr>Peer Family Supports for Recovery: Panel Presentation  Professional Advisory Committee on Child and Adolescent Behavioral Health, PAC, State Mental Health Planning Council October 10, 2019 </vt:lpstr>
      <vt:lpstr>Peer Family Supports for Recovery: Language, Recovery Capital and Peer Supports State Mental Health Planning Council October 10, 2019 </vt:lpstr>
      <vt:lpstr>What is Recovery?</vt:lpstr>
      <vt:lpstr>What is Recovery Capital?</vt:lpstr>
      <vt:lpstr>Layers of Recovery White (2008) Recovery  Management  and Recovery-oriented  Systems of Care</vt:lpstr>
      <vt:lpstr>The Importance of Recovery Language</vt:lpstr>
      <vt:lpstr>The importance of Recovery Language, cont.</vt:lpstr>
      <vt:lpstr>Culture and it’s Impacts</vt:lpstr>
      <vt:lpstr>Why use Family Peer Supports?</vt:lpstr>
      <vt:lpstr>Final Thoughts…</vt:lpstr>
      <vt:lpstr>PowerPoint Presentation</vt:lpstr>
      <vt:lpstr>Central Mass RLC ONGOING WORK</vt:lpstr>
      <vt:lpstr>Who we work with</vt:lpstr>
      <vt:lpstr>Understanding How Recovery Impacts Families</vt:lpstr>
      <vt:lpstr>Emphasis on understanding the role of family members</vt:lpstr>
      <vt:lpstr>Recognizing different types of trauma</vt:lpstr>
      <vt:lpstr>Family recovery may include…</vt:lpstr>
      <vt:lpstr>Systems families may navigate</vt:lpstr>
      <vt:lpstr>What helps families in recovery</vt:lpstr>
      <vt:lpstr>“Can we talk” model</vt:lpstr>
      <vt:lpstr>Family healing series training</vt:lpstr>
      <vt:lpstr>Family healing series training</vt:lpstr>
      <vt:lpstr>Family healing series training</vt:lpstr>
      <vt:lpstr>Thank You!  For more information contact Brenda Vezina at Brenda.Vezina@centralmassrlc.org </vt:lpstr>
      <vt:lpstr>FAMILY SUPPORT THROUGH THE LIFESPAN</vt:lpstr>
      <vt:lpstr>What is Peer Support</vt:lpstr>
      <vt:lpstr>Family Support Through the Lifespan</vt:lpstr>
      <vt:lpstr>Importance of Training</vt:lpstr>
      <vt:lpstr>Course Curriculum</vt:lpstr>
      <vt:lpstr>Principles of Peer Support  </vt:lpstr>
      <vt:lpstr>Recognizing other needs </vt:lpstr>
      <vt:lpstr>Trauma  </vt:lpstr>
      <vt:lpstr>Family Dynamics </vt:lpstr>
      <vt:lpstr>Mental Health 101  </vt:lpstr>
      <vt:lpstr>Substance Use 101  </vt:lpstr>
      <vt:lpstr>Health and Wellness  </vt:lpstr>
      <vt:lpstr>Options</vt:lpstr>
      <vt:lpstr>PowerPoint Presentation</vt:lpstr>
      <vt:lpstr>PowerPoint Presentation</vt:lpstr>
      <vt:lpstr>PowerPoint Presentation</vt:lpstr>
      <vt:lpstr>Bringing it all together</vt:lpstr>
      <vt:lpstr>Recommendation Summary Peer Family Supports</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Peer Family Supports for Recovery</dc:title>
  <dc:creator>Chip Wilder</dc:creator>
  <cp:lastModifiedBy>Chip Wilder</cp:lastModifiedBy>
  <cp:revision>8</cp:revision>
  <dcterms:created xsi:type="dcterms:W3CDTF">2019-10-09T21:41:22Z</dcterms:created>
  <dcterms:modified xsi:type="dcterms:W3CDTF">2020-08-26T20:58:58Z</dcterms:modified>
</cp:coreProperties>
</file>