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02" r:id="rId2"/>
    <p:sldId id="310" r:id="rId3"/>
    <p:sldId id="311" r:id="rId4"/>
    <p:sldId id="305" r:id="rId5"/>
    <p:sldId id="312" r:id="rId6"/>
    <p:sldId id="300" r:id="rId7"/>
    <p:sldId id="313" r:id="rId8"/>
    <p:sldId id="301" r:id="rId9"/>
    <p:sldId id="303" r:id="rId10"/>
    <p:sldId id="306" r:id="rId11"/>
    <p:sldId id="304" r:id="rId12"/>
    <p:sldId id="307" r:id="rId13"/>
    <p:sldId id="315" r:id="rId14"/>
    <p:sldId id="30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47" autoAdjust="0"/>
  </p:normalViewPr>
  <p:slideViewPr>
    <p:cSldViewPr snapToGrid="0">
      <p:cViewPr varScale="1">
        <p:scale>
          <a:sx n="73" d="100"/>
          <a:sy n="73" d="100"/>
        </p:scale>
        <p:origin x="989" y="6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98AA4-56D6-442F-961C-F7834186C1A1}" type="datetimeFigureOut">
              <a:rPr lang="en-US" smtClean="0"/>
              <a:t>9/13/2022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60EE04-A846-4934-AC3C-739EC2F6BBA2}" type="slidenum">
              <a:rPr lang="en-US" smtClean="0"/>
              <a:t>‹#›</a:t>
            </a:fld>
            <a:endParaRPr lang="en-US"/>
          </a:p>
        </p:txBody>
      </p:sp>
    </p:spTree>
    <p:extLst>
      <p:ext uri="{BB962C8B-B14F-4D97-AF65-F5344CB8AC3E}">
        <p14:creationId xmlns:p14="http://schemas.microsoft.com/office/powerpoint/2010/main" val="3113759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nahue.umass.edu/business-groups/economic-public-policy-research/massachusetts-population-estimates-program/census-2020-data-for-massachusett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nahue.umass.edu/business-groups/economic-public-policy-research/massachusetts-population-estimates-program/census-2020-data-for-massachusett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nahue.umass.edu/business-groups/economic-public-policy-research/massachusetts-population-estimates-program/census-2020-data-for-massachusett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60EE04-A846-4934-AC3C-739EC2F6BBA2}" type="slidenum">
              <a:rPr lang="en-US" smtClean="0"/>
              <a:t>2</a:t>
            </a:fld>
            <a:endParaRPr lang="en-US"/>
          </a:p>
        </p:txBody>
      </p:sp>
    </p:spTree>
    <p:extLst>
      <p:ext uri="{BB962C8B-B14F-4D97-AF65-F5344CB8AC3E}">
        <p14:creationId xmlns:p14="http://schemas.microsoft.com/office/powerpoint/2010/main" val="736080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took a deeper dive into the Race and Ethnicity Among EMHOT Consumers. On this slide is the Race and Ethnicity of  Adults in Massachusetts based on the 2020 Massachusetts Population Data of Adults from the Census Bureau compiled online by </a:t>
            </a:r>
            <a:r>
              <a:rPr lang="en-US" dirty="0">
                <a:hlinkClick r:id="rId3"/>
              </a:rPr>
              <a:t>UMass Donahue Institute</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D60EE04-A846-4934-AC3C-739EC2F6BBA2}" type="slidenum">
              <a:rPr lang="en-US" smtClean="0"/>
              <a:t>3</a:t>
            </a:fld>
            <a:endParaRPr lang="en-US"/>
          </a:p>
        </p:txBody>
      </p:sp>
    </p:spTree>
    <p:extLst>
      <p:ext uri="{BB962C8B-B14F-4D97-AF65-F5344CB8AC3E}">
        <p14:creationId xmlns:p14="http://schemas.microsoft.com/office/powerpoint/2010/main" val="2303839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DATA SOURCES:</a:t>
            </a:r>
          </a:p>
          <a:p>
            <a:pPr marL="0" indent="0">
              <a:buFont typeface="+mj-lt"/>
              <a:buNone/>
            </a:pPr>
            <a:r>
              <a:rPr lang="en-US" dirty="0"/>
              <a:t>2020 Massachusetts Population Data Adults (18+) from the Census Bureau compiled online by </a:t>
            </a:r>
            <a:r>
              <a:rPr lang="en-US" dirty="0">
                <a:hlinkClick r:id="rId3"/>
              </a:rPr>
              <a:t>UMass Donahue Institute</a:t>
            </a:r>
            <a:endParaRPr lang="en-US" dirty="0"/>
          </a:p>
          <a:p>
            <a:endParaRPr lang="en-US" dirty="0"/>
          </a:p>
        </p:txBody>
      </p:sp>
      <p:sp>
        <p:nvSpPr>
          <p:cNvPr id="4" name="Slide Number Placeholder 3"/>
          <p:cNvSpPr>
            <a:spLocks noGrp="1"/>
          </p:cNvSpPr>
          <p:nvPr>
            <p:ph type="sldNum" sz="quarter" idx="5"/>
          </p:nvPr>
        </p:nvSpPr>
        <p:spPr/>
        <p:txBody>
          <a:bodyPr/>
          <a:lstStyle/>
          <a:p>
            <a:fld id="{7D60EE04-A846-4934-AC3C-739EC2F6BBA2}" type="slidenum">
              <a:rPr lang="en-US" smtClean="0"/>
              <a:t>4</a:t>
            </a:fld>
            <a:endParaRPr lang="en-US"/>
          </a:p>
        </p:txBody>
      </p:sp>
    </p:spTree>
    <p:extLst>
      <p:ext uri="{BB962C8B-B14F-4D97-AF65-F5344CB8AC3E}">
        <p14:creationId xmlns:p14="http://schemas.microsoft.com/office/powerpoint/2010/main" val="140986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Compared the race and ethnicity of the cities/towns </a:t>
            </a:r>
            <a:r>
              <a:rPr lang="en-US" b="1" dirty="0"/>
              <a:t>where</a:t>
            </a:r>
            <a:r>
              <a:rPr lang="en-US" dirty="0"/>
              <a:t> EMHOTs services are provided, TO the race and ethnicity of the Older Adults </a:t>
            </a:r>
            <a:r>
              <a:rPr lang="en-US" b="1" dirty="0"/>
              <a:t>who received </a:t>
            </a:r>
            <a:r>
              <a:rPr lang="en-US" dirty="0"/>
              <a:t>EMHOT services in those cities/towns. </a:t>
            </a:r>
          </a:p>
          <a:p>
            <a:endParaRPr lang="en-US" sz="1200" dirty="0"/>
          </a:p>
          <a:p>
            <a:r>
              <a:rPr lang="en-US" sz="1200" b="1" dirty="0"/>
              <a:t>So as you can see the </a:t>
            </a:r>
            <a:r>
              <a:rPr lang="en-US" sz="1200" dirty="0"/>
              <a:t>EMHOTs are serving diverse older adults,( *note Black/African American adults make up 8.9% of the population in those communities, and EMHOTs are reaching 6.7% of the 8.9%; EMHOT services need to expand to better serve the Asian and Hispanic older adults.</a:t>
            </a:r>
          </a:p>
          <a:p>
            <a:pPr marL="0" indent="0">
              <a:buNone/>
            </a:pPr>
            <a:endParaRPr lang="en-US" sz="1200" b="1" dirty="0"/>
          </a:p>
          <a:p>
            <a:pPr marL="0" indent="0">
              <a:buNone/>
            </a:pPr>
            <a:r>
              <a:rPr lang="en-US" sz="1200" b="1" dirty="0"/>
              <a:t>DATA SOURCES:</a:t>
            </a:r>
          </a:p>
          <a:p>
            <a:pPr marL="514350" indent="-514350">
              <a:buFont typeface="+mj-lt"/>
              <a:buAutoNum type="arabicPeriod"/>
            </a:pPr>
            <a:r>
              <a:rPr lang="en-US" sz="1200" dirty="0"/>
              <a:t>2020 Massachusetts Population Data Adults (18+) from the Census Bureau compiled online by </a:t>
            </a:r>
            <a:r>
              <a:rPr lang="en-US" sz="1200" dirty="0">
                <a:hlinkClick r:id="rId3"/>
              </a:rPr>
              <a:t>UMass Donahue Institute</a:t>
            </a:r>
            <a:endParaRPr lang="en-US" sz="1200" dirty="0"/>
          </a:p>
          <a:p>
            <a:pPr marL="514350" indent="-514350">
              <a:buFont typeface="+mj-lt"/>
              <a:buAutoNum type="arabicPeriod"/>
            </a:pPr>
            <a:r>
              <a:rPr lang="en-US" sz="1200" dirty="0"/>
              <a:t>Data from the EMHOTs on older adults they served from January 1, 2022 to June 30, 2022</a:t>
            </a:r>
            <a:r>
              <a:rPr lang="en-US" sz="1100" dirty="0"/>
              <a:t>.</a:t>
            </a:r>
          </a:p>
          <a:p>
            <a:endParaRPr lang="en-US" sz="1200" dirty="0"/>
          </a:p>
          <a:p>
            <a:endParaRPr lang="en-US" dirty="0"/>
          </a:p>
        </p:txBody>
      </p:sp>
      <p:sp>
        <p:nvSpPr>
          <p:cNvPr id="4" name="Slide Number Placeholder 3"/>
          <p:cNvSpPr>
            <a:spLocks noGrp="1"/>
          </p:cNvSpPr>
          <p:nvPr>
            <p:ph type="sldNum" sz="quarter" idx="5"/>
          </p:nvPr>
        </p:nvSpPr>
        <p:spPr/>
        <p:txBody>
          <a:bodyPr/>
          <a:lstStyle/>
          <a:p>
            <a:fld id="{7D60EE04-A846-4934-AC3C-739EC2F6BBA2}" type="slidenum">
              <a:rPr lang="en-US" smtClean="0"/>
              <a:t>5</a:t>
            </a:fld>
            <a:endParaRPr lang="en-US"/>
          </a:p>
        </p:txBody>
      </p:sp>
    </p:spTree>
    <p:extLst>
      <p:ext uri="{BB962C8B-B14F-4D97-AF65-F5344CB8AC3E}">
        <p14:creationId xmlns:p14="http://schemas.microsoft.com/office/powerpoint/2010/main" val="3448958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46978"/>
            <a:ext cx="10363200" cy="2387600"/>
          </a:xfrm>
        </p:spPr>
        <p:txBody>
          <a:bodyPr anchor="b"/>
          <a:lstStyle>
            <a:lvl1pPr algn="ctr">
              <a:defRPr sz="6000" baseline="0">
                <a:solidFill>
                  <a:srgbClr val="465C8B"/>
                </a:solidFill>
                <a:latin typeface="Roboto Slab Regular"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226653"/>
            <a:ext cx="9144000" cy="1655762"/>
          </a:xfrm>
        </p:spPr>
        <p:txBody>
          <a:bodyPr/>
          <a:lstStyle>
            <a:lvl1pPr marL="0" indent="0" algn="ctr">
              <a:buNone/>
              <a:defRPr sz="2400" baseline="0">
                <a:solidFill>
                  <a:srgbClr val="20212D"/>
                </a:solidFill>
                <a:latin typeface="Open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baseline="0">
                <a:latin typeface="Open Sans" charset="0"/>
              </a:defRPr>
            </a:lvl1pPr>
          </a:lstStyle>
          <a:p>
            <a:fld id="{527033E8-87C2-984F-A249-F5D37CF4C7A5}" type="datetimeFigureOut">
              <a:rPr lang="en-US" smtClean="0"/>
              <a:pPr/>
              <a:t>9/13/2022</a:t>
            </a:fld>
            <a:endParaRPr lang="en-US"/>
          </a:p>
        </p:txBody>
      </p:sp>
      <p:sp>
        <p:nvSpPr>
          <p:cNvPr id="5" name="Footer Placeholder 4"/>
          <p:cNvSpPr>
            <a:spLocks noGrp="1"/>
          </p:cNvSpPr>
          <p:nvPr>
            <p:ph type="ftr" sz="quarter" idx="11"/>
          </p:nvPr>
        </p:nvSpPr>
        <p:spPr/>
        <p:txBody>
          <a:bodyPr/>
          <a:lstStyle>
            <a:lvl1pPr>
              <a:defRPr baseline="0">
                <a:latin typeface="Open Sans" charset="0"/>
              </a:defRPr>
            </a:lvl1pPr>
          </a:lstStyle>
          <a:p>
            <a:endParaRPr lang="en-US" dirty="0"/>
          </a:p>
        </p:txBody>
      </p:sp>
      <p:sp>
        <p:nvSpPr>
          <p:cNvPr id="6" name="Slide Number Placeholder 5"/>
          <p:cNvSpPr>
            <a:spLocks noGrp="1"/>
          </p:cNvSpPr>
          <p:nvPr>
            <p:ph type="sldNum" sz="quarter" idx="12"/>
          </p:nvPr>
        </p:nvSpPr>
        <p:spPr/>
        <p:txBody>
          <a:bodyPr/>
          <a:lstStyle>
            <a:lvl1pPr>
              <a:defRPr baseline="0">
                <a:latin typeface="Open Sans" charset="0"/>
              </a:defRPr>
            </a:lvl1pPr>
          </a:lstStyle>
          <a:p>
            <a:fld id="{75DCF9F0-4831-6C45-B185-FB1C4342BD53}" type="slidenum">
              <a:rPr lang="en-US" smtClean="0"/>
              <a:pPr/>
              <a:t>‹#›</a:t>
            </a:fld>
            <a:endParaRPr lang="en-US"/>
          </a:p>
        </p:txBody>
      </p:sp>
    </p:spTree>
    <p:extLst>
      <p:ext uri="{BB962C8B-B14F-4D97-AF65-F5344CB8AC3E}">
        <p14:creationId xmlns:p14="http://schemas.microsoft.com/office/powerpoint/2010/main" val="2616472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7033E8-87C2-984F-A249-F5D37CF4C7A5}"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CF9F0-4831-6C45-B185-FB1C4342BD53}" type="slidenum">
              <a:rPr lang="en-US" smtClean="0"/>
              <a:t>‹#›</a:t>
            </a:fld>
            <a:endParaRPr lang="en-US"/>
          </a:p>
        </p:txBody>
      </p:sp>
    </p:spTree>
    <p:extLst>
      <p:ext uri="{BB962C8B-B14F-4D97-AF65-F5344CB8AC3E}">
        <p14:creationId xmlns:p14="http://schemas.microsoft.com/office/powerpoint/2010/main" val="2255901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7033E8-87C2-984F-A249-F5D37CF4C7A5}"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CF9F0-4831-6C45-B185-FB1C4342BD53}" type="slidenum">
              <a:rPr lang="en-US" smtClean="0"/>
              <a:t>‹#›</a:t>
            </a:fld>
            <a:endParaRPr lang="en-US"/>
          </a:p>
        </p:txBody>
      </p:sp>
    </p:spTree>
    <p:extLst>
      <p:ext uri="{BB962C8B-B14F-4D97-AF65-F5344CB8AC3E}">
        <p14:creationId xmlns:p14="http://schemas.microsoft.com/office/powerpoint/2010/main" val="943626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Roboto Slab" charset="0"/>
                <a:ea typeface="Roboto Slab" charset="0"/>
                <a:cs typeface="Roboto Slab"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Open Sans" charset="0"/>
              </a:defRPr>
            </a:lvl1pPr>
            <a:lvl2pPr>
              <a:defRPr>
                <a:latin typeface="Open Sans" charset="0"/>
              </a:defRPr>
            </a:lvl2pPr>
            <a:lvl3pPr>
              <a:defRPr>
                <a:latin typeface="Open Sans" charset="0"/>
              </a:defRPr>
            </a:lvl3pPr>
            <a:lvl4pPr>
              <a:defRPr>
                <a:latin typeface="Open Sans" charset="0"/>
              </a:defRPr>
            </a:lvl4pPr>
            <a:lvl5pPr>
              <a:defRPr>
                <a:latin typeface="Open Sans"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Open Sans" charset="0"/>
              </a:defRPr>
            </a:lvl1pPr>
          </a:lstStyle>
          <a:p>
            <a:fld id="{527033E8-87C2-984F-A249-F5D37CF4C7A5}" type="datetimeFigureOut">
              <a:rPr lang="en-US" smtClean="0"/>
              <a:pPr/>
              <a:t>9/13/2022</a:t>
            </a:fld>
            <a:endParaRPr lang="en-US" dirty="0"/>
          </a:p>
        </p:txBody>
      </p:sp>
      <p:sp>
        <p:nvSpPr>
          <p:cNvPr id="5" name="Footer Placeholder 4"/>
          <p:cNvSpPr>
            <a:spLocks noGrp="1"/>
          </p:cNvSpPr>
          <p:nvPr>
            <p:ph type="ftr" sz="quarter" idx="11"/>
          </p:nvPr>
        </p:nvSpPr>
        <p:spPr/>
        <p:txBody>
          <a:bodyPr/>
          <a:lstStyle>
            <a:lvl1pPr>
              <a:defRPr>
                <a:latin typeface="Open Sans"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Open Sans" charset="0"/>
              </a:defRPr>
            </a:lvl1pPr>
          </a:lstStyle>
          <a:p>
            <a:fld id="{75DCF9F0-4831-6C45-B185-FB1C4342BD53}" type="slidenum">
              <a:rPr lang="en-US" smtClean="0"/>
              <a:pPr/>
              <a:t>‹#›</a:t>
            </a:fld>
            <a:endParaRPr lang="en-US" dirty="0"/>
          </a:p>
        </p:txBody>
      </p:sp>
    </p:spTree>
    <p:extLst>
      <p:ext uri="{BB962C8B-B14F-4D97-AF65-F5344CB8AC3E}">
        <p14:creationId xmlns:p14="http://schemas.microsoft.com/office/powerpoint/2010/main" val="3809069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7033E8-87C2-984F-A249-F5D37CF4C7A5}" type="datetimeFigureOut">
              <a:rPr lang="en-US" smtClean="0"/>
              <a:t>9/13/2022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CF9F0-4831-6C45-B185-FB1C4342BD53}" type="slidenum">
              <a:rPr lang="en-US" smtClean="0"/>
              <a:t>‹#›</a:t>
            </a:fld>
            <a:endParaRPr lang="en-US"/>
          </a:p>
        </p:txBody>
      </p:sp>
    </p:spTree>
    <p:extLst>
      <p:ext uri="{BB962C8B-B14F-4D97-AF65-F5344CB8AC3E}">
        <p14:creationId xmlns:p14="http://schemas.microsoft.com/office/powerpoint/2010/main" val="672693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7033E8-87C2-984F-A249-F5D37CF4C7A5}" type="datetimeFigureOut">
              <a:rPr lang="en-US" smtClean="0"/>
              <a:t>9/13/2022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CF9F0-4831-6C45-B185-FB1C4342BD53}" type="slidenum">
              <a:rPr lang="en-US" smtClean="0"/>
              <a:t>‹#›</a:t>
            </a:fld>
            <a:endParaRPr lang="en-US"/>
          </a:p>
        </p:txBody>
      </p:sp>
    </p:spTree>
    <p:extLst>
      <p:ext uri="{BB962C8B-B14F-4D97-AF65-F5344CB8AC3E}">
        <p14:creationId xmlns:p14="http://schemas.microsoft.com/office/powerpoint/2010/main" val="349644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7033E8-87C2-984F-A249-F5D37CF4C7A5}" type="datetimeFigureOut">
              <a:rPr lang="en-US" smtClean="0"/>
              <a:t>9/13/2022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DCF9F0-4831-6C45-B185-FB1C4342BD53}" type="slidenum">
              <a:rPr lang="en-US" smtClean="0"/>
              <a:t>‹#›</a:t>
            </a:fld>
            <a:endParaRPr lang="en-US" dirty="0"/>
          </a:p>
        </p:txBody>
      </p:sp>
    </p:spTree>
    <p:extLst>
      <p:ext uri="{BB962C8B-B14F-4D97-AF65-F5344CB8AC3E}">
        <p14:creationId xmlns:p14="http://schemas.microsoft.com/office/powerpoint/2010/main" val="184530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7033E8-87C2-984F-A249-F5D37CF4C7A5}" type="datetimeFigureOut">
              <a:rPr lang="en-US" smtClean="0"/>
              <a:t>9/13/2022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5DCF9F0-4831-6C45-B185-FB1C4342BD53}" type="slidenum">
              <a:rPr lang="en-US" smtClean="0"/>
              <a:t>‹#›</a:t>
            </a:fld>
            <a:endParaRPr lang="en-US" dirty="0"/>
          </a:p>
        </p:txBody>
      </p:sp>
    </p:spTree>
    <p:extLst>
      <p:ext uri="{BB962C8B-B14F-4D97-AF65-F5344CB8AC3E}">
        <p14:creationId xmlns:p14="http://schemas.microsoft.com/office/powerpoint/2010/main" val="974153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033E8-87C2-984F-A249-F5D37CF4C7A5}" type="datetimeFigureOut">
              <a:rPr lang="en-US" smtClean="0"/>
              <a:t>9/13/2022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DCF9F0-4831-6C45-B185-FB1C4342BD53}" type="slidenum">
              <a:rPr lang="en-US" smtClean="0"/>
              <a:t>‹#›</a:t>
            </a:fld>
            <a:endParaRPr lang="en-US"/>
          </a:p>
        </p:txBody>
      </p:sp>
    </p:spTree>
    <p:extLst>
      <p:ext uri="{BB962C8B-B14F-4D97-AF65-F5344CB8AC3E}">
        <p14:creationId xmlns:p14="http://schemas.microsoft.com/office/powerpoint/2010/main" val="78038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7033E8-87C2-984F-A249-F5D37CF4C7A5}"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CF9F0-4831-6C45-B185-FB1C4342BD53}" type="slidenum">
              <a:rPr lang="en-US" smtClean="0"/>
              <a:t>‹#›</a:t>
            </a:fld>
            <a:endParaRPr lang="en-US"/>
          </a:p>
        </p:txBody>
      </p:sp>
    </p:spTree>
    <p:extLst>
      <p:ext uri="{BB962C8B-B14F-4D97-AF65-F5344CB8AC3E}">
        <p14:creationId xmlns:p14="http://schemas.microsoft.com/office/powerpoint/2010/main" val="1588676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7033E8-87C2-984F-A249-F5D37CF4C7A5}"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CF9F0-4831-6C45-B185-FB1C4342BD53}" type="slidenum">
              <a:rPr lang="en-US" smtClean="0"/>
              <a:t>‹#›</a:t>
            </a:fld>
            <a:endParaRPr lang="en-US"/>
          </a:p>
        </p:txBody>
      </p:sp>
    </p:spTree>
    <p:extLst>
      <p:ext uri="{BB962C8B-B14F-4D97-AF65-F5344CB8AC3E}">
        <p14:creationId xmlns:p14="http://schemas.microsoft.com/office/powerpoint/2010/main" val="912781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Open Sans" charset="0"/>
              </a:defRPr>
            </a:lvl1pPr>
          </a:lstStyle>
          <a:p>
            <a:fld id="{527033E8-87C2-984F-A249-F5D37CF4C7A5}" type="datetimeFigureOut">
              <a:rPr lang="en-US" smtClean="0"/>
              <a:pPr/>
              <a:t>9/13/2022</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Open Sans" charset="0"/>
              </a:defRPr>
            </a:lvl1pPr>
          </a:lstStyle>
          <a:p>
            <a:r>
              <a:rPr lang="en-US" dirty="0"/>
              <a:t>Massachusetts Councils on Aging</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CF9F0-4831-6C45-B185-FB1C4342BD53}" type="slidenum">
              <a:rPr lang="en-US" smtClean="0"/>
              <a:t>‹#›</a:t>
            </a:fld>
            <a:endParaRPr lang="en-US"/>
          </a:p>
        </p:txBody>
      </p:sp>
      <p:sp>
        <p:nvSpPr>
          <p:cNvPr id="10" name="Rectangle 9"/>
          <p:cNvSpPr/>
          <p:nvPr userDrawn="1"/>
        </p:nvSpPr>
        <p:spPr>
          <a:xfrm>
            <a:off x="0" y="6721476"/>
            <a:ext cx="12192000" cy="136524"/>
          </a:xfrm>
          <a:prstGeom prst="rect">
            <a:avLst/>
          </a:prstGeom>
          <a:solidFill>
            <a:srgbClr val="114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flipV="1">
            <a:off x="0" y="6675121"/>
            <a:ext cx="12192000" cy="34131"/>
          </a:xfrm>
          <a:prstGeom prst="rect">
            <a:avLst/>
          </a:prstGeom>
          <a:solidFill>
            <a:srgbClr val="00A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74730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baseline="0">
          <a:solidFill>
            <a:srgbClr val="465C8B"/>
          </a:solidFill>
          <a:latin typeface="Roboto Slab Regular"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20212D"/>
          </a:solidFill>
          <a:latin typeface="Open Sans"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0212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0212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0212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0212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hcup-us.ahrq.gov/reports/statbriefs/sb216-Mental-Substance-Use-Disorder-ED-Visit-Trends.jsp?utm_source=AHRQ&amp;utm_medium=EN-1&amp;utm_term=&amp;utm_content=1&amp;utm_campaign=AHRQ_EN1_10_2017" TargetMode="External"/><Relationship Id="rId2" Type="http://schemas.openxmlformats.org/officeDocument/2006/relationships/hyperlink" Target="http://mahealthyagingcollaborative.org/wp-content/uploads/2018/12/MA_Healthy_Aging_Highlights_2018.pdf"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hcup-us.ahrq.gov/reports/statbriefs/sb227-Emergency-Department-Visit-Trends.jsp" TargetMode="External"/><Relationship Id="rId4" Type="http://schemas.openxmlformats.org/officeDocument/2006/relationships/hyperlink" Target="https://www.hcup-us.ahrq.gov/reports/statbriefs/sb92.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70E17-BC96-47A5-B0AA-921A2F237272}"/>
              </a:ext>
            </a:extLst>
          </p:cNvPr>
          <p:cNvSpPr>
            <a:spLocks noGrp="1"/>
          </p:cNvSpPr>
          <p:nvPr>
            <p:ph type="title"/>
          </p:nvPr>
        </p:nvSpPr>
        <p:spPr>
          <a:xfrm>
            <a:off x="838200" y="365127"/>
            <a:ext cx="10515600" cy="1768473"/>
          </a:xfrm>
        </p:spPr>
        <p:txBody>
          <a:bodyPr>
            <a:normAutofit/>
          </a:bodyPr>
          <a:lstStyle/>
          <a:p>
            <a:pPr algn="ctr"/>
            <a:r>
              <a:rPr lang="en-US" sz="40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rPr>
              <a:t>Elder Mental Health Outreach Teams – EMHOTs</a:t>
            </a:r>
            <a:br>
              <a:rPr lang="en-US" sz="40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rPr>
            </a:br>
            <a:r>
              <a:rPr lang="en-US" sz="24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rPr>
              <a:t>August 31, 2022</a:t>
            </a:r>
            <a:br>
              <a:rPr lang="en-US" sz="24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rPr>
            </a:br>
            <a:r>
              <a:rPr lang="en-US" sz="2400" b="1" i="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rPr>
              <a:t>Data Report Summary For 1-1-22 to 6-30-22 Reporting Period</a:t>
            </a:r>
            <a:endParaRPr lang="en-US" sz="2400" i="1" dirty="0"/>
          </a:p>
        </p:txBody>
      </p:sp>
      <p:sp>
        <p:nvSpPr>
          <p:cNvPr id="3" name="Content Placeholder 2">
            <a:extLst>
              <a:ext uri="{FF2B5EF4-FFF2-40B4-BE49-F238E27FC236}">
                <a16:creationId xmlns:a16="http://schemas.microsoft.com/office/drawing/2014/main" id="{A8D179C5-7EFD-4BFF-AADB-4E512CD99DC3}"/>
              </a:ext>
            </a:extLst>
          </p:cNvPr>
          <p:cNvSpPr>
            <a:spLocks noGrp="1"/>
          </p:cNvSpPr>
          <p:nvPr>
            <p:ph idx="1"/>
          </p:nvPr>
        </p:nvSpPr>
        <p:spPr>
          <a:xfrm>
            <a:off x="838200" y="2421247"/>
            <a:ext cx="6455229" cy="3580855"/>
          </a:xfrm>
        </p:spPr>
        <p:txBody>
          <a:bodyPr>
            <a:normAutofit/>
          </a:bodyPr>
          <a:lstStyle/>
          <a:p>
            <a:pPr marL="0" indent="0">
              <a:buNone/>
            </a:pPr>
            <a:r>
              <a:rPr lang="en-US" sz="24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rPr>
              <a:t>Elder Mental Health Outreach Teams </a:t>
            </a:r>
            <a:r>
              <a:rPr lang="en-US" sz="20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rPr>
              <a:t>– </a:t>
            </a:r>
            <a:r>
              <a:rPr lang="en-US" sz="2000" b="0" dirty="0">
                <a:solidFill>
                  <a:srgbClr val="082A75"/>
                </a:solidFill>
                <a:effectLst/>
                <a:latin typeface="Arial" panose="020B0604020202020204" pitchFamily="34" charset="0"/>
                <a:ea typeface="MS Gothic" panose="020B0609070205080204" pitchFamily="49" charset="-128"/>
                <a:cs typeface="Times New Roman" panose="02020603050405020304" pitchFamily="18" charset="0"/>
              </a:rPr>
              <a:t>Assess older adults for behavioral health issues, provide counseling and provide and/or connect elders to crucial social support services in their communities</a:t>
            </a:r>
            <a:endParaRPr lang="en-US" sz="2000" dirty="0">
              <a:solidFill>
                <a:srgbClr val="082A75"/>
              </a:solidFill>
              <a:effectLst/>
              <a:latin typeface="Arial" panose="020B0604020202020204" pitchFamily="34" charset="0"/>
              <a:ea typeface="MS Gothic" panose="020B0609070205080204" pitchFamily="49" charset="-128"/>
              <a:cs typeface="Times New Roman" panose="02020603050405020304" pitchFamily="18" charset="0"/>
            </a:endParaRPr>
          </a:p>
          <a:p>
            <a:pPr marL="0" indent="0">
              <a:buNone/>
            </a:pPr>
            <a:r>
              <a:rPr lang="en-US" sz="2000" dirty="0">
                <a:solidFill>
                  <a:srgbClr val="082A75"/>
                </a:solidFill>
                <a:effectLst/>
                <a:latin typeface="Arial" panose="020B0604020202020204" pitchFamily="34" charset="0"/>
                <a:ea typeface="MS Gothic" panose="020B0609070205080204" pitchFamily="49" charset="-128"/>
                <a:cs typeface="Times New Roman" panose="02020603050405020304" pitchFamily="18" charset="0"/>
              </a:rPr>
              <a:t>There are Nine </a:t>
            </a:r>
            <a:r>
              <a:rPr lang="en-US" sz="2000" b="0" dirty="0">
                <a:solidFill>
                  <a:srgbClr val="082A75"/>
                </a:solidFill>
                <a:effectLst/>
                <a:latin typeface="Arial" panose="020B0604020202020204" pitchFamily="34" charset="0"/>
                <a:ea typeface="MS Gothic" panose="020B0609070205080204" pitchFamily="49" charset="-128"/>
                <a:cs typeface="Times New Roman" panose="02020603050405020304" pitchFamily="18" charset="0"/>
              </a:rPr>
              <a:t>regional Elder Mental Health Outreach Teams, two new EMHOTs in Lowell and Dudley were launched in December of 2021. The now </a:t>
            </a:r>
            <a:r>
              <a:rPr lang="en-US" sz="2000" dirty="0">
                <a:solidFill>
                  <a:srgbClr val="082A75"/>
                </a:solidFill>
                <a:latin typeface="Arial" panose="020B0604020202020204" pitchFamily="34" charset="0"/>
                <a:ea typeface="MS Gothic" panose="020B0609070205080204" pitchFamily="49" charset="-128"/>
                <a:cs typeface="Times New Roman" panose="02020603050405020304" pitchFamily="18" charset="0"/>
              </a:rPr>
              <a:t>Nine EMHOTs </a:t>
            </a:r>
            <a:r>
              <a:rPr lang="en-US" sz="2000" b="0" dirty="0">
                <a:solidFill>
                  <a:srgbClr val="082A75"/>
                </a:solidFill>
                <a:effectLst/>
                <a:latin typeface="Arial" panose="020B0604020202020204" pitchFamily="34" charset="0"/>
                <a:ea typeface="MS Gothic" panose="020B0609070205080204" pitchFamily="49" charset="-128"/>
                <a:cs typeface="Times New Roman" panose="02020603050405020304" pitchFamily="18" charset="0"/>
              </a:rPr>
              <a:t>currently </a:t>
            </a:r>
            <a:r>
              <a:rPr lang="en-US" sz="2000">
                <a:solidFill>
                  <a:srgbClr val="082A75"/>
                </a:solidFill>
                <a:effectLst/>
                <a:latin typeface="Arial" panose="020B0604020202020204" pitchFamily="34" charset="0"/>
                <a:ea typeface="MS Gothic" panose="020B0609070205080204" pitchFamily="49" charset="-128"/>
                <a:cs typeface="Times New Roman" panose="02020603050405020304" pitchFamily="18" charset="0"/>
              </a:rPr>
              <a:t>cover 128 </a:t>
            </a:r>
            <a:r>
              <a:rPr lang="en-US" sz="2000" dirty="0">
                <a:solidFill>
                  <a:srgbClr val="082A75"/>
                </a:solidFill>
                <a:effectLst/>
                <a:latin typeface="Arial" panose="020B0604020202020204" pitchFamily="34" charset="0"/>
                <a:ea typeface="MS Gothic" panose="020B0609070205080204" pitchFamily="49" charset="-128"/>
                <a:cs typeface="Times New Roman" panose="02020603050405020304" pitchFamily="18" charset="0"/>
              </a:rPr>
              <a:t>communities </a:t>
            </a:r>
            <a:r>
              <a:rPr lang="en-US" sz="2000" b="0" dirty="0">
                <a:solidFill>
                  <a:srgbClr val="082A75"/>
                </a:solidFill>
                <a:effectLst/>
                <a:latin typeface="Arial" panose="020B0604020202020204" pitchFamily="34" charset="0"/>
                <a:ea typeface="MS Gothic" panose="020B0609070205080204" pitchFamily="49" charset="-128"/>
                <a:cs typeface="Times New Roman" panose="02020603050405020304" pitchFamily="18" charset="0"/>
              </a:rPr>
              <a:t>in Massachusetts, and are based in Amesbury, Bellingham, Boston, Dudley, Greenfield, Lowell, New Bedford, Pittsfield and Somerville/Cambridge. </a:t>
            </a:r>
          </a:p>
          <a:p>
            <a:pPr marL="0" indent="0">
              <a:buNone/>
            </a:pPr>
            <a:endParaRPr lang="en-US" sz="2000" b="1" dirty="0">
              <a:solidFill>
                <a:srgbClr val="082A75"/>
              </a:solidFill>
              <a:effectLst/>
              <a:latin typeface="Arial" panose="020B0604020202020204" pitchFamily="34" charset="0"/>
              <a:ea typeface="MS Gothic" panose="020B0609070205080204" pitchFamily="49" charset="-128"/>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BAFAE36A-5F3E-4768-8F9D-C15373C4284B}"/>
              </a:ext>
            </a:extLst>
          </p:cNvPr>
          <p:cNvPicPr>
            <a:picLocks noChangeAspect="1"/>
          </p:cNvPicPr>
          <p:nvPr/>
        </p:nvPicPr>
        <p:blipFill>
          <a:blip r:embed="rId2"/>
          <a:stretch>
            <a:fillRect/>
          </a:stretch>
        </p:blipFill>
        <p:spPr>
          <a:xfrm>
            <a:off x="10778075" y="5511332"/>
            <a:ext cx="914479" cy="981541"/>
          </a:xfrm>
          <a:prstGeom prst="rect">
            <a:avLst/>
          </a:prstGeom>
        </p:spPr>
      </p:pic>
      <p:pic>
        <p:nvPicPr>
          <p:cNvPr id="5" name="Picture 4">
            <a:extLst>
              <a:ext uri="{FF2B5EF4-FFF2-40B4-BE49-F238E27FC236}">
                <a16:creationId xmlns:a16="http://schemas.microsoft.com/office/drawing/2014/main" id="{9771844E-469C-46E8-ADD5-0646F886DBD6}"/>
              </a:ext>
            </a:extLst>
          </p:cNvPr>
          <p:cNvPicPr>
            <a:picLocks noChangeAspect="1"/>
          </p:cNvPicPr>
          <p:nvPr/>
        </p:nvPicPr>
        <p:blipFill>
          <a:blip r:embed="rId3"/>
          <a:stretch>
            <a:fillRect/>
          </a:stretch>
        </p:blipFill>
        <p:spPr>
          <a:xfrm>
            <a:off x="7601256" y="2244789"/>
            <a:ext cx="1414778" cy="1768473"/>
          </a:xfrm>
          <a:prstGeom prst="rect">
            <a:avLst/>
          </a:prstGeom>
        </p:spPr>
      </p:pic>
      <p:pic>
        <p:nvPicPr>
          <p:cNvPr id="6" name="Picture 5">
            <a:extLst>
              <a:ext uri="{FF2B5EF4-FFF2-40B4-BE49-F238E27FC236}">
                <a16:creationId xmlns:a16="http://schemas.microsoft.com/office/drawing/2014/main" id="{E824ACE5-C086-43F0-98D3-CBC39AC47697}"/>
              </a:ext>
            </a:extLst>
          </p:cNvPr>
          <p:cNvPicPr>
            <a:picLocks noChangeAspect="1"/>
          </p:cNvPicPr>
          <p:nvPr/>
        </p:nvPicPr>
        <p:blipFill>
          <a:blip r:embed="rId4"/>
          <a:stretch>
            <a:fillRect/>
          </a:stretch>
        </p:blipFill>
        <p:spPr>
          <a:xfrm>
            <a:off x="9016033" y="2224526"/>
            <a:ext cx="1368938" cy="1776543"/>
          </a:xfrm>
          <a:prstGeom prst="rect">
            <a:avLst/>
          </a:prstGeom>
        </p:spPr>
      </p:pic>
      <p:pic>
        <p:nvPicPr>
          <p:cNvPr id="7" name="Picture 6">
            <a:extLst>
              <a:ext uri="{FF2B5EF4-FFF2-40B4-BE49-F238E27FC236}">
                <a16:creationId xmlns:a16="http://schemas.microsoft.com/office/drawing/2014/main" id="{924D92B7-8E0C-4E2A-8152-FFBCC23B588A}"/>
              </a:ext>
            </a:extLst>
          </p:cNvPr>
          <p:cNvPicPr>
            <a:picLocks noChangeAspect="1"/>
          </p:cNvPicPr>
          <p:nvPr/>
        </p:nvPicPr>
        <p:blipFill rotWithShape="1">
          <a:blip r:embed="rId5"/>
          <a:srcRect r="7843"/>
          <a:stretch/>
        </p:blipFill>
        <p:spPr>
          <a:xfrm>
            <a:off x="7601256" y="4013262"/>
            <a:ext cx="1414777" cy="1407252"/>
          </a:xfrm>
          <a:prstGeom prst="rect">
            <a:avLst/>
          </a:prstGeom>
        </p:spPr>
      </p:pic>
      <p:pic>
        <p:nvPicPr>
          <p:cNvPr id="8" name="Picture 7">
            <a:extLst>
              <a:ext uri="{FF2B5EF4-FFF2-40B4-BE49-F238E27FC236}">
                <a16:creationId xmlns:a16="http://schemas.microsoft.com/office/drawing/2014/main" id="{C8B1A76C-F978-4DF1-8104-6AFD61DB7544}"/>
              </a:ext>
            </a:extLst>
          </p:cNvPr>
          <p:cNvPicPr>
            <a:picLocks noChangeAspect="1"/>
          </p:cNvPicPr>
          <p:nvPr/>
        </p:nvPicPr>
        <p:blipFill rotWithShape="1">
          <a:blip r:embed="rId6"/>
          <a:srcRect r="7050"/>
          <a:stretch/>
        </p:blipFill>
        <p:spPr>
          <a:xfrm>
            <a:off x="8997649" y="3999447"/>
            <a:ext cx="1368937" cy="1429320"/>
          </a:xfrm>
          <a:prstGeom prst="rect">
            <a:avLst/>
          </a:prstGeom>
        </p:spPr>
      </p:pic>
    </p:spTree>
    <p:extLst>
      <p:ext uri="{BB962C8B-B14F-4D97-AF65-F5344CB8AC3E}">
        <p14:creationId xmlns:p14="http://schemas.microsoft.com/office/powerpoint/2010/main" val="2104202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A2E4756-80F7-47E0-AA98-4E5CC6B5C913}"/>
              </a:ext>
            </a:extLst>
          </p:cNvPr>
          <p:cNvGrpSpPr/>
          <p:nvPr/>
        </p:nvGrpSpPr>
        <p:grpSpPr>
          <a:xfrm>
            <a:off x="163268" y="4105025"/>
            <a:ext cx="11356718" cy="2043447"/>
            <a:chOff x="396793" y="1047318"/>
            <a:chExt cx="9887966" cy="2888845"/>
          </a:xfrm>
        </p:grpSpPr>
        <p:grpSp>
          <p:nvGrpSpPr>
            <p:cNvPr id="5" name="Group 4">
              <a:extLst>
                <a:ext uri="{FF2B5EF4-FFF2-40B4-BE49-F238E27FC236}">
                  <a16:creationId xmlns:a16="http://schemas.microsoft.com/office/drawing/2014/main" id="{D7CB5498-B24C-4EA4-A5F0-9E86F333C7D4}"/>
                </a:ext>
              </a:extLst>
            </p:cNvPr>
            <p:cNvGrpSpPr/>
            <p:nvPr/>
          </p:nvGrpSpPr>
          <p:grpSpPr>
            <a:xfrm>
              <a:off x="396793" y="1047318"/>
              <a:ext cx="9887966" cy="2888845"/>
              <a:chOff x="1042388" y="2177081"/>
              <a:chExt cx="11825584" cy="3454935"/>
            </a:xfrm>
          </p:grpSpPr>
          <p:sp>
            <p:nvSpPr>
              <p:cNvPr id="9" name="Speech Bubble: Rectangle 6">
                <a:extLst>
                  <a:ext uri="{FF2B5EF4-FFF2-40B4-BE49-F238E27FC236}">
                    <a16:creationId xmlns:a16="http://schemas.microsoft.com/office/drawing/2014/main" id="{2A3301FF-ECAD-4066-8E44-CA93872F98C9}"/>
                  </a:ext>
                </a:extLst>
              </p:cNvPr>
              <p:cNvSpPr/>
              <p:nvPr/>
            </p:nvSpPr>
            <p:spPr>
              <a:xfrm>
                <a:off x="1042388" y="2177081"/>
                <a:ext cx="1502495" cy="1439059"/>
              </a:xfrm>
              <a:prstGeom prst="wedgeRectCallout">
                <a:avLst>
                  <a:gd name="adj1" fmla="val -4176"/>
                  <a:gd name="adj2" fmla="val 7882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0" name="Group 9">
                <a:extLst>
                  <a:ext uri="{FF2B5EF4-FFF2-40B4-BE49-F238E27FC236}">
                    <a16:creationId xmlns:a16="http://schemas.microsoft.com/office/drawing/2014/main" id="{8FDE656F-403E-49DB-9BFF-A296CCEB491E}"/>
                  </a:ext>
                </a:extLst>
              </p:cNvPr>
              <p:cNvGrpSpPr/>
              <p:nvPr/>
            </p:nvGrpSpPr>
            <p:grpSpPr>
              <a:xfrm>
                <a:off x="1255256" y="2407491"/>
                <a:ext cx="1118791" cy="1013297"/>
                <a:chOff x="1246556" y="2338075"/>
                <a:chExt cx="1118791" cy="1013297"/>
              </a:xfrm>
              <a:solidFill>
                <a:schemeClr val="bg1"/>
              </a:solidFill>
            </p:grpSpPr>
            <p:sp>
              <p:nvSpPr>
                <p:cNvPr id="13" name="Freeform: Shape 7">
                  <a:extLst>
                    <a:ext uri="{FF2B5EF4-FFF2-40B4-BE49-F238E27FC236}">
                      <a16:creationId xmlns:a16="http://schemas.microsoft.com/office/drawing/2014/main" id="{0B9E6D32-2837-4F52-B37F-103BD8405901}"/>
                    </a:ext>
                  </a:extLst>
                </p:cNvPr>
                <p:cNvSpPr/>
                <p:nvPr/>
              </p:nvSpPr>
              <p:spPr>
                <a:xfrm>
                  <a:off x="1246556" y="2342687"/>
                  <a:ext cx="517389" cy="1008683"/>
                </a:xfrm>
                <a:custGeom>
                  <a:avLst/>
                  <a:gdLst/>
                  <a:ahLst/>
                  <a:cxnLst/>
                  <a:rect l="l" t="t" r="r" b="b"/>
                  <a:pathLst>
                    <a:path w="540177" h="1013297">
                      <a:moveTo>
                        <a:pt x="423449" y="0"/>
                      </a:moveTo>
                      <a:lnTo>
                        <a:pt x="540177" y="221038"/>
                      </a:lnTo>
                      <a:cubicBezTo>
                        <a:pt x="444973" y="265742"/>
                        <a:pt x="379159" y="310239"/>
                        <a:pt x="342733" y="354530"/>
                      </a:cubicBezTo>
                      <a:cubicBezTo>
                        <a:pt x="306307" y="398820"/>
                        <a:pt x="286025" y="451182"/>
                        <a:pt x="281886"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reeform: Shape 8">
                  <a:extLst>
                    <a:ext uri="{FF2B5EF4-FFF2-40B4-BE49-F238E27FC236}">
                      <a16:creationId xmlns:a16="http://schemas.microsoft.com/office/drawing/2014/main" id="{279E3287-358A-4490-AEA9-B98DB06240FA}"/>
                    </a:ext>
                  </a:extLst>
                </p:cNvPr>
                <p:cNvSpPr/>
                <p:nvPr/>
              </p:nvSpPr>
              <p:spPr>
                <a:xfrm>
                  <a:off x="1920079" y="2338075"/>
                  <a:ext cx="445268" cy="1013297"/>
                </a:xfrm>
                <a:custGeom>
                  <a:avLst/>
                  <a:gdLst/>
                  <a:ahLst/>
                  <a:cxnLst/>
                  <a:rect l="l" t="t" r="r" b="b"/>
                  <a:pathLst>
                    <a:path w="540177" h="1013297">
                      <a:moveTo>
                        <a:pt x="423449" y="0"/>
                      </a:moveTo>
                      <a:lnTo>
                        <a:pt x="540177" y="221038"/>
                      </a:lnTo>
                      <a:cubicBezTo>
                        <a:pt x="444973" y="265742"/>
                        <a:pt x="379158" y="310239"/>
                        <a:pt x="342733" y="354530"/>
                      </a:cubicBezTo>
                      <a:cubicBezTo>
                        <a:pt x="306307" y="398820"/>
                        <a:pt x="286025" y="451182"/>
                        <a:pt x="281885"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1" name="Rectangle 10">
                <a:extLst>
                  <a:ext uri="{FF2B5EF4-FFF2-40B4-BE49-F238E27FC236}">
                    <a16:creationId xmlns:a16="http://schemas.microsoft.com/office/drawing/2014/main" id="{52EA1E4F-96E9-4222-B972-0305EA63860A}"/>
                  </a:ext>
                </a:extLst>
              </p:cNvPr>
              <p:cNvSpPr/>
              <p:nvPr/>
            </p:nvSpPr>
            <p:spPr>
              <a:xfrm>
                <a:off x="2815382" y="2249074"/>
                <a:ext cx="10052590" cy="16344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2000" i="1" dirty="0">
                    <a:solidFill>
                      <a:schemeClr val="tx1"/>
                    </a:solidFill>
                  </a:rPr>
                  <a:t>“Being able to speak with a therapist every 2 weeks and getting medication prescribed by a nurse practitioner.  -Talking about things helped me.  -Knowing that there are resources</a:t>
                </a:r>
                <a:r>
                  <a:rPr lang="en-US" sz="2000" b="1" i="1" dirty="0">
                    <a:solidFill>
                      <a:schemeClr val="tx1"/>
                    </a:solidFill>
                  </a:rPr>
                  <a:t>”     </a:t>
                </a:r>
                <a:r>
                  <a:rPr lang="en-US" sz="1600" dirty="0">
                    <a:solidFill>
                      <a:schemeClr val="tx1"/>
                    </a:solidFill>
                  </a:rPr>
                  <a:t> MVES EMHOT Client</a:t>
                </a:r>
                <a:endParaRPr lang="en-US" sz="2000" b="1" i="1" dirty="0">
                  <a:solidFill>
                    <a:schemeClr val="tx1"/>
                  </a:solidFill>
                </a:endParaRPr>
              </a:p>
            </p:txBody>
          </p:sp>
          <p:sp>
            <p:nvSpPr>
              <p:cNvPr id="12" name="Rectangle 11">
                <a:extLst>
                  <a:ext uri="{FF2B5EF4-FFF2-40B4-BE49-F238E27FC236}">
                    <a16:creationId xmlns:a16="http://schemas.microsoft.com/office/drawing/2014/main" id="{9E5CE72C-D4F3-47E3-9673-701BB6E94823}"/>
                  </a:ext>
                </a:extLst>
              </p:cNvPr>
              <p:cNvSpPr/>
              <p:nvPr/>
            </p:nvSpPr>
            <p:spPr>
              <a:xfrm>
                <a:off x="2198868" y="5340853"/>
                <a:ext cx="151364" cy="291163"/>
              </a:xfrm>
              <a:prstGeom prst="rect">
                <a:avLst/>
              </a:prstGeom>
            </p:spPr>
            <p:txBody>
              <a:bodyPr wrap="none">
                <a:spAutoFit/>
              </a:bodyPr>
              <a:lstStyle/>
              <a:p>
                <a:endParaRPr lang="en-US" sz="2500" dirty="0"/>
              </a:p>
            </p:txBody>
          </p:sp>
        </p:grpSp>
        <p:grpSp>
          <p:nvGrpSpPr>
            <p:cNvPr id="6" name="Group 5">
              <a:extLst>
                <a:ext uri="{FF2B5EF4-FFF2-40B4-BE49-F238E27FC236}">
                  <a16:creationId xmlns:a16="http://schemas.microsoft.com/office/drawing/2014/main" id="{B5BD0DEE-7A7E-4240-8BDB-4A3D6FEC6189}"/>
                </a:ext>
              </a:extLst>
            </p:cNvPr>
            <p:cNvGrpSpPr/>
            <p:nvPr/>
          </p:nvGrpSpPr>
          <p:grpSpPr>
            <a:xfrm rot="10800000">
              <a:off x="7704348" y="2829763"/>
              <a:ext cx="472422" cy="409232"/>
              <a:chOff x="4962048" y="5498057"/>
              <a:chExt cx="1304129" cy="1129692"/>
            </a:xfrm>
            <a:solidFill>
              <a:schemeClr val="bg1">
                <a:alpha val="50000"/>
              </a:schemeClr>
            </a:solidFill>
          </p:grpSpPr>
          <p:sp>
            <p:nvSpPr>
              <p:cNvPr id="7" name="Freeform: Shape 13">
                <a:extLst>
                  <a:ext uri="{FF2B5EF4-FFF2-40B4-BE49-F238E27FC236}">
                    <a16:creationId xmlns:a16="http://schemas.microsoft.com/office/drawing/2014/main" id="{8E27A707-BA77-4187-8101-80620B927F38}"/>
                  </a:ext>
                </a:extLst>
              </p:cNvPr>
              <p:cNvSpPr/>
              <p:nvPr/>
            </p:nvSpPr>
            <p:spPr>
              <a:xfrm>
                <a:off x="4962048" y="5498057"/>
                <a:ext cx="602225" cy="1129692"/>
              </a:xfrm>
              <a:custGeom>
                <a:avLst/>
                <a:gdLst/>
                <a:ahLst/>
                <a:cxnLst/>
                <a:rect l="l" t="t" r="r" b="b"/>
                <a:pathLst>
                  <a:path w="540177" h="1013297">
                    <a:moveTo>
                      <a:pt x="423449" y="0"/>
                    </a:moveTo>
                    <a:lnTo>
                      <a:pt x="540177" y="221038"/>
                    </a:lnTo>
                    <a:cubicBezTo>
                      <a:pt x="444973" y="265742"/>
                      <a:pt x="379159" y="310239"/>
                      <a:pt x="342733" y="354530"/>
                    </a:cubicBezTo>
                    <a:cubicBezTo>
                      <a:pt x="306307" y="398820"/>
                      <a:pt x="286025" y="451182"/>
                      <a:pt x="281886"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Freeform: Shape 14">
                <a:extLst>
                  <a:ext uri="{FF2B5EF4-FFF2-40B4-BE49-F238E27FC236}">
                    <a16:creationId xmlns:a16="http://schemas.microsoft.com/office/drawing/2014/main" id="{7BEAE929-65B4-40C0-B385-79839E74925B}"/>
                  </a:ext>
                </a:extLst>
              </p:cNvPr>
              <p:cNvSpPr/>
              <p:nvPr/>
            </p:nvSpPr>
            <p:spPr>
              <a:xfrm>
                <a:off x="5663952" y="5498057"/>
                <a:ext cx="602225" cy="1129692"/>
              </a:xfrm>
              <a:custGeom>
                <a:avLst/>
                <a:gdLst/>
                <a:ahLst/>
                <a:cxnLst/>
                <a:rect l="l" t="t" r="r" b="b"/>
                <a:pathLst>
                  <a:path w="540177" h="1013297">
                    <a:moveTo>
                      <a:pt x="423449" y="0"/>
                    </a:moveTo>
                    <a:lnTo>
                      <a:pt x="540177" y="221038"/>
                    </a:lnTo>
                    <a:cubicBezTo>
                      <a:pt x="444973" y="265742"/>
                      <a:pt x="379158" y="310239"/>
                      <a:pt x="342733" y="354530"/>
                    </a:cubicBezTo>
                    <a:cubicBezTo>
                      <a:pt x="306307" y="398820"/>
                      <a:pt x="286025" y="451182"/>
                      <a:pt x="281885"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5" name="Group 14">
            <a:extLst>
              <a:ext uri="{FF2B5EF4-FFF2-40B4-BE49-F238E27FC236}">
                <a16:creationId xmlns:a16="http://schemas.microsoft.com/office/drawing/2014/main" id="{C7F5512A-B8C2-48F0-B76A-6B5422F2F235}"/>
              </a:ext>
            </a:extLst>
          </p:cNvPr>
          <p:cNvGrpSpPr/>
          <p:nvPr/>
        </p:nvGrpSpPr>
        <p:grpSpPr>
          <a:xfrm>
            <a:off x="163270" y="5442923"/>
            <a:ext cx="10203741" cy="1286731"/>
            <a:chOff x="467918" y="1371600"/>
            <a:chExt cx="9702786" cy="2564568"/>
          </a:xfrm>
        </p:grpSpPr>
        <p:grpSp>
          <p:nvGrpSpPr>
            <p:cNvPr id="16" name="Group 15">
              <a:extLst>
                <a:ext uri="{FF2B5EF4-FFF2-40B4-BE49-F238E27FC236}">
                  <a16:creationId xmlns:a16="http://schemas.microsoft.com/office/drawing/2014/main" id="{75130500-36F6-44AF-99A8-E842B87F18DB}"/>
                </a:ext>
              </a:extLst>
            </p:cNvPr>
            <p:cNvGrpSpPr/>
            <p:nvPr/>
          </p:nvGrpSpPr>
          <p:grpSpPr>
            <a:xfrm>
              <a:off x="467918" y="1371600"/>
              <a:ext cx="9702786" cy="2564568"/>
              <a:chOff x="1127450" y="2564904"/>
              <a:chExt cx="11604117" cy="3067112"/>
            </a:xfrm>
          </p:grpSpPr>
          <p:sp>
            <p:nvSpPr>
              <p:cNvPr id="20" name="Speech Bubble: Rectangle 6">
                <a:extLst>
                  <a:ext uri="{FF2B5EF4-FFF2-40B4-BE49-F238E27FC236}">
                    <a16:creationId xmlns:a16="http://schemas.microsoft.com/office/drawing/2014/main" id="{147730A9-F80A-4148-8233-1D138B6182E0}"/>
                  </a:ext>
                </a:extLst>
              </p:cNvPr>
              <p:cNvSpPr/>
              <p:nvPr/>
            </p:nvSpPr>
            <p:spPr>
              <a:xfrm>
                <a:off x="1127450" y="2564904"/>
                <a:ext cx="1640951" cy="2304257"/>
              </a:xfrm>
              <a:prstGeom prst="wedgeRectCallout">
                <a:avLst>
                  <a:gd name="adj1" fmla="val -4176"/>
                  <a:gd name="adj2" fmla="val 7882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 name="Group 20">
                <a:extLst>
                  <a:ext uri="{FF2B5EF4-FFF2-40B4-BE49-F238E27FC236}">
                    <a16:creationId xmlns:a16="http://schemas.microsoft.com/office/drawing/2014/main" id="{3B727813-4972-4DF8-9459-168C3E11D148}"/>
                  </a:ext>
                </a:extLst>
              </p:cNvPr>
              <p:cNvGrpSpPr/>
              <p:nvPr/>
            </p:nvGrpSpPr>
            <p:grpSpPr>
              <a:xfrm>
                <a:off x="1359933" y="3071196"/>
                <a:ext cx="1246780" cy="1217620"/>
                <a:chOff x="1351233" y="3001780"/>
                <a:chExt cx="1246780" cy="1217620"/>
              </a:xfrm>
              <a:solidFill>
                <a:schemeClr val="bg1"/>
              </a:solidFill>
            </p:grpSpPr>
            <p:sp>
              <p:nvSpPr>
                <p:cNvPr id="24" name="Freeform: Shape 7">
                  <a:extLst>
                    <a:ext uri="{FF2B5EF4-FFF2-40B4-BE49-F238E27FC236}">
                      <a16:creationId xmlns:a16="http://schemas.microsoft.com/office/drawing/2014/main" id="{B1534035-C804-4153-85A0-E089CC5A288D}"/>
                    </a:ext>
                  </a:extLst>
                </p:cNvPr>
                <p:cNvSpPr/>
                <p:nvPr/>
              </p:nvSpPr>
              <p:spPr>
                <a:xfrm>
                  <a:off x="1351233" y="3001782"/>
                  <a:ext cx="565068" cy="1217618"/>
                </a:xfrm>
                <a:custGeom>
                  <a:avLst/>
                  <a:gdLst/>
                  <a:ahLst/>
                  <a:cxnLst/>
                  <a:rect l="l" t="t" r="r" b="b"/>
                  <a:pathLst>
                    <a:path w="540177" h="1013297">
                      <a:moveTo>
                        <a:pt x="423449" y="0"/>
                      </a:moveTo>
                      <a:lnTo>
                        <a:pt x="540177" y="221038"/>
                      </a:lnTo>
                      <a:cubicBezTo>
                        <a:pt x="444973" y="265742"/>
                        <a:pt x="379159" y="310239"/>
                        <a:pt x="342733" y="354530"/>
                      </a:cubicBezTo>
                      <a:cubicBezTo>
                        <a:pt x="306307" y="398820"/>
                        <a:pt x="286025" y="451182"/>
                        <a:pt x="281886"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Freeform: Shape 8">
                  <a:extLst>
                    <a:ext uri="{FF2B5EF4-FFF2-40B4-BE49-F238E27FC236}">
                      <a16:creationId xmlns:a16="http://schemas.microsoft.com/office/drawing/2014/main" id="{2144F806-5FC7-4778-B8B9-75AD6894C5BE}"/>
                    </a:ext>
                  </a:extLst>
                </p:cNvPr>
                <p:cNvSpPr/>
                <p:nvPr/>
              </p:nvSpPr>
              <p:spPr>
                <a:xfrm>
                  <a:off x="2032945" y="3001780"/>
                  <a:ext cx="565068" cy="1152485"/>
                </a:xfrm>
                <a:custGeom>
                  <a:avLst/>
                  <a:gdLst/>
                  <a:ahLst/>
                  <a:cxnLst/>
                  <a:rect l="l" t="t" r="r" b="b"/>
                  <a:pathLst>
                    <a:path w="540177" h="1013297">
                      <a:moveTo>
                        <a:pt x="423449" y="0"/>
                      </a:moveTo>
                      <a:lnTo>
                        <a:pt x="540177" y="221038"/>
                      </a:lnTo>
                      <a:cubicBezTo>
                        <a:pt x="444973" y="265742"/>
                        <a:pt x="379158" y="310239"/>
                        <a:pt x="342733" y="354530"/>
                      </a:cubicBezTo>
                      <a:cubicBezTo>
                        <a:pt x="306307" y="398820"/>
                        <a:pt x="286025" y="451182"/>
                        <a:pt x="281885"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2" name="Rectangle 21">
                <a:extLst>
                  <a:ext uri="{FF2B5EF4-FFF2-40B4-BE49-F238E27FC236}">
                    <a16:creationId xmlns:a16="http://schemas.microsoft.com/office/drawing/2014/main" id="{87CC3BA5-090B-4573-BC91-7776F19BBAC7}"/>
                  </a:ext>
                </a:extLst>
              </p:cNvPr>
              <p:cNvSpPr/>
              <p:nvPr/>
            </p:nvSpPr>
            <p:spPr>
              <a:xfrm>
                <a:off x="3047322" y="2630037"/>
                <a:ext cx="9684245" cy="23042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2000" i="1" dirty="0">
                    <a:solidFill>
                      <a:schemeClr val="tx1"/>
                    </a:solidFill>
                  </a:rPr>
                  <a:t>“The social worker helped me to rationalize that there is no perfect family, but we have people who can help.” </a:t>
                </a:r>
                <a:r>
                  <a:rPr lang="en-US" sz="1600" dirty="0">
                    <a:solidFill>
                      <a:schemeClr val="tx1"/>
                    </a:solidFill>
                  </a:rPr>
                  <a:t>SCES EMHOT Client</a:t>
                </a:r>
                <a:endParaRPr lang="en-US" dirty="0">
                  <a:solidFill>
                    <a:schemeClr val="tx1"/>
                  </a:solidFill>
                </a:endParaRPr>
              </a:p>
            </p:txBody>
          </p:sp>
          <p:sp>
            <p:nvSpPr>
              <p:cNvPr id="23" name="Rectangle 22">
                <a:extLst>
                  <a:ext uri="{FF2B5EF4-FFF2-40B4-BE49-F238E27FC236}">
                    <a16:creationId xmlns:a16="http://schemas.microsoft.com/office/drawing/2014/main" id="{35C59458-4D6A-4C8B-AB75-4B4CE63005D5}"/>
                  </a:ext>
                </a:extLst>
              </p:cNvPr>
              <p:cNvSpPr/>
              <p:nvPr/>
            </p:nvSpPr>
            <p:spPr>
              <a:xfrm>
                <a:off x="2198868" y="5340853"/>
                <a:ext cx="151364" cy="291163"/>
              </a:xfrm>
              <a:prstGeom prst="rect">
                <a:avLst/>
              </a:prstGeom>
            </p:spPr>
            <p:txBody>
              <a:bodyPr wrap="none">
                <a:spAutoFit/>
              </a:bodyPr>
              <a:lstStyle/>
              <a:p>
                <a:endParaRPr lang="en-US" sz="2500" dirty="0"/>
              </a:p>
            </p:txBody>
          </p:sp>
        </p:grpSp>
        <p:grpSp>
          <p:nvGrpSpPr>
            <p:cNvPr id="17" name="Group 16">
              <a:extLst>
                <a:ext uri="{FF2B5EF4-FFF2-40B4-BE49-F238E27FC236}">
                  <a16:creationId xmlns:a16="http://schemas.microsoft.com/office/drawing/2014/main" id="{3182E027-7402-4F43-BFF4-D9545E319DC2}"/>
                </a:ext>
              </a:extLst>
            </p:cNvPr>
            <p:cNvGrpSpPr/>
            <p:nvPr/>
          </p:nvGrpSpPr>
          <p:grpSpPr>
            <a:xfrm rot="10800000">
              <a:off x="7704348" y="2829763"/>
              <a:ext cx="472422" cy="409232"/>
              <a:chOff x="4962048" y="5498057"/>
              <a:chExt cx="1304129" cy="1129692"/>
            </a:xfrm>
            <a:solidFill>
              <a:schemeClr val="bg1">
                <a:alpha val="50000"/>
              </a:schemeClr>
            </a:solidFill>
          </p:grpSpPr>
          <p:sp>
            <p:nvSpPr>
              <p:cNvPr id="18" name="Freeform: Shape 13">
                <a:extLst>
                  <a:ext uri="{FF2B5EF4-FFF2-40B4-BE49-F238E27FC236}">
                    <a16:creationId xmlns:a16="http://schemas.microsoft.com/office/drawing/2014/main" id="{98999A1E-FB9F-4C99-B320-36ADB6E6489A}"/>
                  </a:ext>
                </a:extLst>
              </p:cNvPr>
              <p:cNvSpPr/>
              <p:nvPr/>
            </p:nvSpPr>
            <p:spPr>
              <a:xfrm>
                <a:off x="4962048" y="5498057"/>
                <a:ext cx="602225" cy="1129692"/>
              </a:xfrm>
              <a:custGeom>
                <a:avLst/>
                <a:gdLst/>
                <a:ahLst/>
                <a:cxnLst/>
                <a:rect l="l" t="t" r="r" b="b"/>
                <a:pathLst>
                  <a:path w="540177" h="1013297">
                    <a:moveTo>
                      <a:pt x="423449" y="0"/>
                    </a:moveTo>
                    <a:lnTo>
                      <a:pt x="540177" y="221038"/>
                    </a:lnTo>
                    <a:cubicBezTo>
                      <a:pt x="444973" y="265742"/>
                      <a:pt x="379159" y="310239"/>
                      <a:pt x="342733" y="354530"/>
                    </a:cubicBezTo>
                    <a:cubicBezTo>
                      <a:pt x="306307" y="398820"/>
                      <a:pt x="286025" y="451182"/>
                      <a:pt x="281886"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Shape 14">
                <a:extLst>
                  <a:ext uri="{FF2B5EF4-FFF2-40B4-BE49-F238E27FC236}">
                    <a16:creationId xmlns:a16="http://schemas.microsoft.com/office/drawing/2014/main" id="{C1B72B25-CDAE-440F-9406-C3154B605BBD}"/>
                  </a:ext>
                </a:extLst>
              </p:cNvPr>
              <p:cNvSpPr/>
              <p:nvPr/>
            </p:nvSpPr>
            <p:spPr>
              <a:xfrm>
                <a:off x="5663952" y="5498057"/>
                <a:ext cx="602225" cy="1129692"/>
              </a:xfrm>
              <a:custGeom>
                <a:avLst/>
                <a:gdLst/>
                <a:ahLst/>
                <a:cxnLst/>
                <a:rect l="l" t="t" r="r" b="b"/>
                <a:pathLst>
                  <a:path w="540177" h="1013297">
                    <a:moveTo>
                      <a:pt x="423449" y="0"/>
                    </a:moveTo>
                    <a:lnTo>
                      <a:pt x="540177" y="221038"/>
                    </a:lnTo>
                    <a:cubicBezTo>
                      <a:pt x="444973" y="265742"/>
                      <a:pt x="379158" y="310239"/>
                      <a:pt x="342733" y="354530"/>
                    </a:cubicBezTo>
                    <a:cubicBezTo>
                      <a:pt x="306307" y="398820"/>
                      <a:pt x="286025" y="451182"/>
                      <a:pt x="281885"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6" name="Group 25">
            <a:extLst>
              <a:ext uri="{FF2B5EF4-FFF2-40B4-BE49-F238E27FC236}">
                <a16:creationId xmlns:a16="http://schemas.microsoft.com/office/drawing/2014/main" id="{A90C9C4D-6B63-4423-A16F-31AD7A95112C}"/>
              </a:ext>
            </a:extLst>
          </p:cNvPr>
          <p:cNvGrpSpPr/>
          <p:nvPr/>
        </p:nvGrpSpPr>
        <p:grpSpPr>
          <a:xfrm>
            <a:off x="1814998" y="2682391"/>
            <a:ext cx="9872644" cy="1584720"/>
            <a:chOff x="467916" y="1371598"/>
            <a:chExt cx="9601413" cy="2564569"/>
          </a:xfrm>
        </p:grpSpPr>
        <p:grpSp>
          <p:nvGrpSpPr>
            <p:cNvPr id="27" name="Group 26">
              <a:extLst>
                <a:ext uri="{FF2B5EF4-FFF2-40B4-BE49-F238E27FC236}">
                  <a16:creationId xmlns:a16="http://schemas.microsoft.com/office/drawing/2014/main" id="{29365E2F-E288-4D95-9677-435CA4A61696}"/>
                </a:ext>
              </a:extLst>
            </p:cNvPr>
            <p:cNvGrpSpPr/>
            <p:nvPr/>
          </p:nvGrpSpPr>
          <p:grpSpPr>
            <a:xfrm>
              <a:off x="467916" y="1371598"/>
              <a:ext cx="9601413" cy="2564569"/>
              <a:chOff x="1127448" y="2564902"/>
              <a:chExt cx="11482878" cy="3067114"/>
            </a:xfrm>
          </p:grpSpPr>
          <p:sp>
            <p:nvSpPr>
              <p:cNvPr id="31" name="Speech Bubble: Rectangle 6">
                <a:extLst>
                  <a:ext uri="{FF2B5EF4-FFF2-40B4-BE49-F238E27FC236}">
                    <a16:creationId xmlns:a16="http://schemas.microsoft.com/office/drawing/2014/main" id="{30BECC3B-E7E1-40EC-96FE-539118FA1833}"/>
                  </a:ext>
                </a:extLst>
              </p:cNvPr>
              <p:cNvSpPr/>
              <p:nvPr/>
            </p:nvSpPr>
            <p:spPr>
              <a:xfrm>
                <a:off x="1127448" y="2564904"/>
                <a:ext cx="1685229" cy="1870968"/>
              </a:xfrm>
              <a:prstGeom prst="wedgeRectCallout">
                <a:avLst>
                  <a:gd name="adj1" fmla="val -4176"/>
                  <a:gd name="adj2" fmla="val 7882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2" name="Group 31">
                <a:extLst>
                  <a:ext uri="{FF2B5EF4-FFF2-40B4-BE49-F238E27FC236}">
                    <a16:creationId xmlns:a16="http://schemas.microsoft.com/office/drawing/2014/main" id="{0DF5FB74-8989-4ED5-A59B-651E86EAE3DF}"/>
                  </a:ext>
                </a:extLst>
              </p:cNvPr>
              <p:cNvGrpSpPr/>
              <p:nvPr/>
            </p:nvGrpSpPr>
            <p:grpSpPr>
              <a:xfrm>
                <a:off x="1353220" y="3013148"/>
                <a:ext cx="1267101" cy="1020017"/>
                <a:chOff x="1344520" y="2943732"/>
                <a:chExt cx="1267101" cy="1020017"/>
              </a:xfrm>
              <a:solidFill>
                <a:schemeClr val="bg1"/>
              </a:solidFill>
            </p:grpSpPr>
            <p:sp>
              <p:nvSpPr>
                <p:cNvPr id="35" name="Freeform: Shape 7">
                  <a:extLst>
                    <a:ext uri="{FF2B5EF4-FFF2-40B4-BE49-F238E27FC236}">
                      <a16:creationId xmlns:a16="http://schemas.microsoft.com/office/drawing/2014/main" id="{EF980DA4-F555-45FE-A907-23521D9949BC}"/>
                    </a:ext>
                  </a:extLst>
                </p:cNvPr>
                <p:cNvSpPr/>
                <p:nvPr/>
              </p:nvSpPr>
              <p:spPr>
                <a:xfrm>
                  <a:off x="1344520" y="2950452"/>
                  <a:ext cx="540176" cy="1013297"/>
                </a:xfrm>
                <a:custGeom>
                  <a:avLst/>
                  <a:gdLst/>
                  <a:ahLst/>
                  <a:cxnLst/>
                  <a:rect l="l" t="t" r="r" b="b"/>
                  <a:pathLst>
                    <a:path w="540177" h="1013297">
                      <a:moveTo>
                        <a:pt x="423449" y="0"/>
                      </a:moveTo>
                      <a:lnTo>
                        <a:pt x="540177" y="221038"/>
                      </a:lnTo>
                      <a:cubicBezTo>
                        <a:pt x="444973" y="265742"/>
                        <a:pt x="379159" y="310239"/>
                        <a:pt x="342733" y="354530"/>
                      </a:cubicBezTo>
                      <a:cubicBezTo>
                        <a:pt x="306307" y="398820"/>
                        <a:pt x="286025" y="451182"/>
                        <a:pt x="281886"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Freeform: Shape 8">
                  <a:extLst>
                    <a:ext uri="{FF2B5EF4-FFF2-40B4-BE49-F238E27FC236}">
                      <a16:creationId xmlns:a16="http://schemas.microsoft.com/office/drawing/2014/main" id="{6B390EE4-6F30-4657-8EF1-0B954FE6919F}"/>
                    </a:ext>
                  </a:extLst>
                </p:cNvPr>
                <p:cNvSpPr/>
                <p:nvPr/>
              </p:nvSpPr>
              <p:spPr>
                <a:xfrm>
                  <a:off x="2071443" y="2943732"/>
                  <a:ext cx="540178" cy="1013297"/>
                </a:xfrm>
                <a:custGeom>
                  <a:avLst/>
                  <a:gdLst/>
                  <a:ahLst/>
                  <a:cxnLst/>
                  <a:rect l="l" t="t" r="r" b="b"/>
                  <a:pathLst>
                    <a:path w="540177" h="1013297">
                      <a:moveTo>
                        <a:pt x="423449" y="0"/>
                      </a:moveTo>
                      <a:lnTo>
                        <a:pt x="540177" y="221038"/>
                      </a:lnTo>
                      <a:cubicBezTo>
                        <a:pt x="444973" y="265742"/>
                        <a:pt x="379158" y="310239"/>
                        <a:pt x="342733" y="354530"/>
                      </a:cubicBezTo>
                      <a:cubicBezTo>
                        <a:pt x="306307" y="398820"/>
                        <a:pt x="286025" y="451182"/>
                        <a:pt x="281885"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33" name="Rectangle 32">
                <a:extLst>
                  <a:ext uri="{FF2B5EF4-FFF2-40B4-BE49-F238E27FC236}">
                    <a16:creationId xmlns:a16="http://schemas.microsoft.com/office/drawing/2014/main" id="{82C69CD0-7648-4985-8403-9CAD69C643E9}"/>
                  </a:ext>
                </a:extLst>
              </p:cNvPr>
              <p:cNvSpPr/>
              <p:nvPr/>
            </p:nvSpPr>
            <p:spPr>
              <a:xfrm>
                <a:off x="2999423" y="2564902"/>
                <a:ext cx="9610903" cy="25315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2000" dirty="0">
                    <a:solidFill>
                      <a:schemeClr val="tx1"/>
                    </a:solidFill>
                  </a:rPr>
                  <a:t>“</a:t>
                </a:r>
                <a:r>
                  <a:rPr lang="en-US" sz="2000" i="1" dirty="0">
                    <a:solidFill>
                      <a:schemeClr val="tx1"/>
                    </a:solidFill>
                  </a:rPr>
                  <a:t>The world we live in today it is very frightening for us elderly people.  Many have no family and get most of their info through media TV etc. Most of which is negative and causes fear and depression and loneliness.</a:t>
                </a:r>
                <a:r>
                  <a:rPr lang="en-US" sz="2000" dirty="0">
                    <a:solidFill>
                      <a:schemeClr val="tx1"/>
                    </a:solidFill>
                  </a:rPr>
                  <a:t>”  Bellingham</a:t>
                </a:r>
                <a:r>
                  <a:rPr lang="en-US" dirty="0">
                    <a:solidFill>
                      <a:schemeClr val="tx1"/>
                    </a:solidFill>
                  </a:rPr>
                  <a:t> EMHOT Client</a:t>
                </a:r>
              </a:p>
            </p:txBody>
          </p:sp>
          <p:sp>
            <p:nvSpPr>
              <p:cNvPr id="34" name="Rectangle 33">
                <a:extLst>
                  <a:ext uri="{FF2B5EF4-FFF2-40B4-BE49-F238E27FC236}">
                    <a16:creationId xmlns:a16="http://schemas.microsoft.com/office/drawing/2014/main" id="{63F947EE-44CD-4BFB-B4C6-999FE4F659BF}"/>
                  </a:ext>
                </a:extLst>
              </p:cNvPr>
              <p:cNvSpPr/>
              <p:nvPr/>
            </p:nvSpPr>
            <p:spPr>
              <a:xfrm>
                <a:off x="2198868" y="5340853"/>
                <a:ext cx="151364" cy="291163"/>
              </a:xfrm>
              <a:prstGeom prst="rect">
                <a:avLst/>
              </a:prstGeom>
            </p:spPr>
            <p:txBody>
              <a:bodyPr wrap="none">
                <a:spAutoFit/>
              </a:bodyPr>
              <a:lstStyle/>
              <a:p>
                <a:endParaRPr lang="en-US" sz="2500" dirty="0"/>
              </a:p>
            </p:txBody>
          </p:sp>
        </p:grpSp>
        <p:grpSp>
          <p:nvGrpSpPr>
            <p:cNvPr id="28" name="Group 27">
              <a:extLst>
                <a:ext uri="{FF2B5EF4-FFF2-40B4-BE49-F238E27FC236}">
                  <a16:creationId xmlns:a16="http://schemas.microsoft.com/office/drawing/2014/main" id="{381E9735-29D2-4240-B6DA-A63A07AA79F5}"/>
                </a:ext>
              </a:extLst>
            </p:cNvPr>
            <p:cNvGrpSpPr/>
            <p:nvPr/>
          </p:nvGrpSpPr>
          <p:grpSpPr>
            <a:xfrm rot="10800000">
              <a:off x="7704348" y="2829763"/>
              <a:ext cx="472422" cy="409232"/>
              <a:chOff x="4962048" y="5498057"/>
              <a:chExt cx="1304129" cy="1129692"/>
            </a:xfrm>
            <a:solidFill>
              <a:schemeClr val="bg1">
                <a:alpha val="50000"/>
              </a:schemeClr>
            </a:solidFill>
          </p:grpSpPr>
          <p:sp>
            <p:nvSpPr>
              <p:cNvPr id="29" name="Freeform: Shape 13">
                <a:extLst>
                  <a:ext uri="{FF2B5EF4-FFF2-40B4-BE49-F238E27FC236}">
                    <a16:creationId xmlns:a16="http://schemas.microsoft.com/office/drawing/2014/main" id="{64B7642C-41F9-4656-8448-4B9BDE8F00F4}"/>
                  </a:ext>
                </a:extLst>
              </p:cNvPr>
              <p:cNvSpPr/>
              <p:nvPr/>
            </p:nvSpPr>
            <p:spPr>
              <a:xfrm>
                <a:off x="4962048" y="5498057"/>
                <a:ext cx="602225" cy="1129692"/>
              </a:xfrm>
              <a:custGeom>
                <a:avLst/>
                <a:gdLst/>
                <a:ahLst/>
                <a:cxnLst/>
                <a:rect l="l" t="t" r="r" b="b"/>
                <a:pathLst>
                  <a:path w="540177" h="1013297">
                    <a:moveTo>
                      <a:pt x="423449" y="0"/>
                    </a:moveTo>
                    <a:lnTo>
                      <a:pt x="540177" y="221038"/>
                    </a:lnTo>
                    <a:cubicBezTo>
                      <a:pt x="444973" y="265742"/>
                      <a:pt x="379159" y="310239"/>
                      <a:pt x="342733" y="354530"/>
                    </a:cubicBezTo>
                    <a:cubicBezTo>
                      <a:pt x="306307" y="398820"/>
                      <a:pt x="286025" y="451182"/>
                      <a:pt x="281886"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Freeform: Shape 14">
                <a:extLst>
                  <a:ext uri="{FF2B5EF4-FFF2-40B4-BE49-F238E27FC236}">
                    <a16:creationId xmlns:a16="http://schemas.microsoft.com/office/drawing/2014/main" id="{4A60F447-3D8F-47BF-9229-2776B7A2940E}"/>
                  </a:ext>
                </a:extLst>
              </p:cNvPr>
              <p:cNvSpPr/>
              <p:nvPr/>
            </p:nvSpPr>
            <p:spPr>
              <a:xfrm>
                <a:off x="5663952" y="5498057"/>
                <a:ext cx="602225" cy="1129692"/>
              </a:xfrm>
              <a:custGeom>
                <a:avLst/>
                <a:gdLst/>
                <a:ahLst/>
                <a:cxnLst/>
                <a:rect l="l" t="t" r="r" b="b"/>
                <a:pathLst>
                  <a:path w="540177" h="1013297">
                    <a:moveTo>
                      <a:pt x="423449" y="0"/>
                    </a:moveTo>
                    <a:lnTo>
                      <a:pt x="540177" y="221038"/>
                    </a:lnTo>
                    <a:cubicBezTo>
                      <a:pt x="444973" y="265742"/>
                      <a:pt x="379158" y="310239"/>
                      <a:pt x="342733" y="354530"/>
                    </a:cubicBezTo>
                    <a:cubicBezTo>
                      <a:pt x="306307" y="398820"/>
                      <a:pt x="286025" y="451182"/>
                      <a:pt x="281885"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37" name="Title 1">
            <a:extLst>
              <a:ext uri="{FF2B5EF4-FFF2-40B4-BE49-F238E27FC236}">
                <a16:creationId xmlns:a16="http://schemas.microsoft.com/office/drawing/2014/main" id="{E1FD2711-F2FB-45B8-9CF0-C361C20A09CA}"/>
              </a:ext>
            </a:extLst>
          </p:cNvPr>
          <p:cNvSpPr>
            <a:spLocks noGrp="1"/>
          </p:cNvSpPr>
          <p:nvPr>
            <p:ph type="title"/>
          </p:nvPr>
        </p:nvSpPr>
        <p:spPr>
          <a:xfrm>
            <a:off x="429647" y="365126"/>
            <a:ext cx="10924153" cy="937455"/>
          </a:xfrm>
          <a:solidFill>
            <a:schemeClr val="accent1">
              <a:lumMod val="20000"/>
              <a:lumOff val="80000"/>
            </a:schemeClr>
          </a:solidFill>
        </p:spPr>
        <p:txBody>
          <a:bodyPr>
            <a:normAutofit/>
          </a:bodyPr>
          <a:lstStyle/>
          <a:p>
            <a:r>
              <a:rPr lang="en-US" sz="3600" dirty="0"/>
              <a:t>EMHOT Client Feedback</a:t>
            </a:r>
          </a:p>
        </p:txBody>
      </p:sp>
      <p:pic>
        <p:nvPicPr>
          <p:cNvPr id="41" name="Picture 40">
            <a:extLst>
              <a:ext uri="{FF2B5EF4-FFF2-40B4-BE49-F238E27FC236}">
                <a16:creationId xmlns:a16="http://schemas.microsoft.com/office/drawing/2014/main" id="{199FA518-7634-48D1-8F31-D44999F93753}"/>
              </a:ext>
            </a:extLst>
          </p:cNvPr>
          <p:cNvPicPr>
            <a:picLocks noChangeAspect="1"/>
          </p:cNvPicPr>
          <p:nvPr/>
        </p:nvPicPr>
        <p:blipFill>
          <a:blip r:embed="rId2"/>
          <a:stretch>
            <a:fillRect/>
          </a:stretch>
        </p:blipFill>
        <p:spPr>
          <a:xfrm>
            <a:off x="10525851" y="5511334"/>
            <a:ext cx="914479" cy="981541"/>
          </a:xfrm>
          <a:prstGeom prst="rect">
            <a:avLst/>
          </a:prstGeom>
        </p:spPr>
      </p:pic>
      <p:pic>
        <p:nvPicPr>
          <p:cNvPr id="1026" name="Picture 2" descr="img">
            <a:extLst>
              <a:ext uri="{FF2B5EF4-FFF2-40B4-BE49-F238E27FC236}">
                <a16:creationId xmlns:a16="http://schemas.microsoft.com/office/drawing/2014/main" id="{5B2EAB87-D1FA-481F-86BE-DF32DAA12C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83" t="9197" r="18090" b="14837"/>
          <a:stretch/>
        </p:blipFill>
        <p:spPr bwMode="auto">
          <a:xfrm>
            <a:off x="8701220" y="365126"/>
            <a:ext cx="2695894" cy="18040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ing Logo Images | Free Vectors, Stock Photos &amp; PSD">
            <a:extLst>
              <a:ext uri="{FF2B5EF4-FFF2-40B4-BE49-F238E27FC236}">
                <a16:creationId xmlns:a16="http://schemas.microsoft.com/office/drawing/2014/main" id="{DEAADABF-E1B9-44C1-A5AC-7EF79004D3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65" y="3005079"/>
            <a:ext cx="1579048" cy="1051858"/>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a:extLst>
              <a:ext uri="{FF2B5EF4-FFF2-40B4-BE49-F238E27FC236}">
                <a16:creationId xmlns:a16="http://schemas.microsoft.com/office/drawing/2014/main" id="{D7651A90-0273-4537-B7E5-429954FEE4B0}"/>
              </a:ext>
            </a:extLst>
          </p:cNvPr>
          <p:cNvGrpSpPr/>
          <p:nvPr/>
        </p:nvGrpSpPr>
        <p:grpSpPr>
          <a:xfrm>
            <a:off x="410387" y="1416405"/>
            <a:ext cx="8403362" cy="1524214"/>
            <a:chOff x="467916" y="1371600"/>
            <a:chExt cx="7771408" cy="2564568"/>
          </a:xfrm>
        </p:grpSpPr>
        <p:grpSp>
          <p:nvGrpSpPr>
            <p:cNvPr id="40" name="Group 39">
              <a:extLst>
                <a:ext uri="{FF2B5EF4-FFF2-40B4-BE49-F238E27FC236}">
                  <a16:creationId xmlns:a16="http://schemas.microsoft.com/office/drawing/2014/main" id="{E1A18EBB-861C-4496-B08B-2D869107B65F}"/>
                </a:ext>
              </a:extLst>
            </p:cNvPr>
            <p:cNvGrpSpPr/>
            <p:nvPr/>
          </p:nvGrpSpPr>
          <p:grpSpPr>
            <a:xfrm>
              <a:off x="467916" y="1371600"/>
              <a:ext cx="7771408" cy="2564568"/>
              <a:chOff x="1127448" y="2564904"/>
              <a:chExt cx="9294271" cy="3067112"/>
            </a:xfrm>
          </p:grpSpPr>
          <p:sp>
            <p:nvSpPr>
              <p:cNvPr id="45" name="Speech Bubble: Rectangle 6">
                <a:extLst>
                  <a:ext uri="{FF2B5EF4-FFF2-40B4-BE49-F238E27FC236}">
                    <a16:creationId xmlns:a16="http://schemas.microsoft.com/office/drawing/2014/main" id="{133A38CC-8763-43E6-A73D-2D4D6CBD357D}"/>
                  </a:ext>
                </a:extLst>
              </p:cNvPr>
              <p:cNvSpPr/>
              <p:nvPr/>
            </p:nvSpPr>
            <p:spPr>
              <a:xfrm>
                <a:off x="1127448" y="2564904"/>
                <a:ext cx="1778195" cy="1726077"/>
              </a:xfrm>
              <a:prstGeom prst="wedgeRectCallout">
                <a:avLst>
                  <a:gd name="adj1" fmla="val -4176"/>
                  <a:gd name="adj2" fmla="val 7882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6" name="Group 45">
                <a:extLst>
                  <a:ext uri="{FF2B5EF4-FFF2-40B4-BE49-F238E27FC236}">
                    <a16:creationId xmlns:a16="http://schemas.microsoft.com/office/drawing/2014/main" id="{2D00C246-5360-42F8-8D3C-7FFF94599E43}"/>
                  </a:ext>
                </a:extLst>
              </p:cNvPr>
              <p:cNvGrpSpPr/>
              <p:nvPr/>
            </p:nvGrpSpPr>
            <p:grpSpPr>
              <a:xfrm>
                <a:off x="1367112" y="3058829"/>
                <a:ext cx="1226851" cy="1021590"/>
                <a:chOff x="1358412" y="2989413"/>
                <a:chExt cx="1226851" cy="1021590"/>
              </a:xfrm>
              <a:solidFill>
                <a:schemeClr val="bg1"/>
              </a:solidFill>
            </p:grpSpPr>
            <p:sp>
              <p:nvSpPr>
                <p:cNvPr id="49" name="Freeform: Shape 7">
                  <a:extLst>
                    <a:ext uri="{FF2B5EF4-FFF2-40B4-BE49-F238E27FC236}">
                      <a16:creationId xmlns:a16="http://schemas.microsoft.com/office/drawing/2014/main" id="{D653EBA8-FADF-4978-A88A-9581116FAAD1}"/>
                    </a:ext>
                  </a:extLst>
                </p:cNvPr>
                <p:cNvSpPr/>
                <p:nvPr/>
              </p:nvSpPr>
              <p:spPr>
                <a:xfrm>
                  <a:off x="1358412" y="2989413"/>
                  <a:ext cx="540177" cy="1013297"/>
                </a:xfrm>
                <a:custGeom>
                  <a:avLst/>
                  <a:gdLst/>
                  <a:ahLst/>
                  <a:cxnLst/>
                  <a:rect l="l" t="t" r="r" b="b"/>
                  <a:pathLst>
                    <a:path w="540177" h="1013297">
                      <a:moveTo>
                        <a:pt x="423449" y="0"/>
                      </a:moveTo>
                      <a:lnTo>
                        <a:pt x="540177" y="221038"/>
                      </a:lnTo>
                      <a:cubicBezTo>
                        <a:pt x="444973" y="265742"/>
                        <a:pt x="379159" y="310239"/>
                        <a:pt x="342733" y="354530"/>
                      </a:cubicBezTo>
                      <a:cubicBezTo>
                        <a:pt x="306307" y="398820"/>
                        <a:pt x="286025" y="451182"/>
                        <a:pt x="281886"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0" name="Freeform: Shape 8">
                  <a:extLst>
                    <a:ext uri="{FF2B5EF4-FFF2-40B4-BE49-F238E27FC236}">
                      <a16:creationId xmlns:a16="http://schemas.microsoft.com/office/drawing/2014/main" id="{9E98B610-9DA9-4246-B6B0-FBDD54A572B0}"/>
                    </a:ext>
                  </a:extLst>
                </p:cNvPr>
                <p:cNvSpPr/>
                <p:nvPr/>
              </p:nvSpPr>
              <p:spPr>
                <a:xfrm>
                  <a:off x="2045086" y="2997706"/>
                  <a:ext cx="540177" cy="1013297"/>
                </a:xfrm>
                <a:custGeom>
                  <a:avLst/>
                  <a:gdLst/>
                  <a:ahLst/>
                  <a:cxnLst/>
                  <a:rect l="l" t="t" r="r" b="b"/>
                  <a:pathLst>
                    <a:path w="540177" h="1013297">
                      <a:moveTo>
                        <a:pt x="423449" y="0"/>
                      </a:moveTo>
                      <a:lnTo>
                        <a:pt x="540177" y="221038"/>
                      </a:lnTo>
                      <a:cubicBezTo>
                        <a:pt x="444973" y="265742"/>
                        <a:pt x="379158" y="310239"/>
                        <a:pt x="342733" y="354530"/>
                      </a:cubicBezTo>
                      <a:cubicBezTo>
                        <a:pt x="306307" y="398820"/>
                        <a:pt x="286025" y="451182"/>
                        <a:pt x="281885"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7" name="Rectangle 46">
                <a:extLst>
                  <a:ext uri="{FF2B5EF4-FFF2-40B4-BE49-F238E27FC236}">
                    <a16:creationId xmlns:a16="http://schemas.microsoft.com/office/drawing/2014/main" id="{4DE10830-C02A-4EDA-BE81-28492AF6B11F}"/>
                  </a:ext>
                </a:extLst>
              </p:cNvPr>
              <p:cNvSpPr/>
              <p:nvPr/>
            </p:nvSpPr>
            <p:spPr>
              <a:xfrm>
                <a:off x="2905644" y="2564904"/>
                <a:ext cx="7516075" cy="23042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2000" i="1" dirty="0">
                    <a:solidFill>
                      <a:schemeClr val="tx1"/>
                    </a:solidFill>
                  </a:rPr>
                  <a:t>“Able to work on self care and decrease depressive episodes was most helpful to me .” </a:t>
                </a:r>
                <a:r>
                  <a:rPr lang="en-US" sz="1600" dirty="0">
                    <a:solidFill>
                      <a:schemeClr val="tx1"/>
                    </a:solidFill>
                  </a:rPr>
                  <a:t>New Bedford EMHOT Client</a:t>
                </a:r>
                <a:endParaRPr lang="en-US" dirty="0">
                  <a:solidFill>
                    <a:schemeClr val="tx1"/>
                  </a:solidFill>
                </a:endParaRPr>
              </a:p>
            </p:txBody>
          </p:sp>
          <p:sp>
            <p:nvSpPr>
              <p:cNvPr id="48" name="Rectangle 47">
                <a:extLst>
                  <a:ext uri="{FF2B5EF4-FFF2-40B4-BE49-F238E27FC236}">
                    <a16:creationId xmlns:a16="http://schemas.microsoft.com/office/drawing/2014/main" id="{9B311488-8041-4F21-99A9-1E6994DE29BB}"/>
                  </a:ext>
                </a:extLst>
              </p:cNvPr>
              <p:cNvSpPr/>
              <p:nvPr/>
            </p:nvSpPr>
            <p:spPr>
              <a:xfrm>
                <a:off x="2198868" y="5340853"/>
                <a:ext cx="151364" cy="291163"/>
              </a:xfrm>
              <a:prstGeom prst="rect">
                <a:avLst/>
              </a:prstGeom>
            </p:spPr>
            <p:txBody>
              <a:bodyPr wrap="none">
                <a:spAutoFit/>
              </a:bodyPr>
              <a:lstStyle/>
              <a:p>
                <a:endParaRPr lang="en-US" sz="2500" dirty="0"/>
              </a:p>
            </p:txBody>
          </p:sp>
        </p:grpSp>
        <p:grpSp>
          <p:nvGrpSpPr>
            <p:cNvPr id="42" name="Group 41">
              <a:extLst>
                <a:ext uri="{FF2B5EF4-FFF2-40B4-BE49-F238E27FC236}">
                  <a16:creationId xmlns:a16="http://schemas.microsoft.com/office/drawing/2014/main" id="{A91B4048-4E23-4D61-B094-0BC9D7C87DC3}"/>
                </a:ext>
              </a:extLst>
            </p:cNvPr>
            <p:cNvGrpSpPr/>
            <p:nvPr/>
          </p:nvGrpSpPr>
          <p:grpSpPr>
            <a:xfrm rot="10800000">
              <a:off x="7704348" y="2829763"/>
              <a:ext cx="472422" cy="409232"/>
              <a:chOff x="4962048" y="5498057"/>
              <a:chExt cx="1304129" cy="1129692"/>
            </a:xfrm>
            <a:solidFill>
              <a:schemeClr val="bg1">
                <a:alpha val="50000"/>
              </a:schemeClr>
            </a:solidFill>
          </p:grpSpPr>
          <p:sp>
            <p:nvSpPr>
              <p:cNvPr id="43" name="Freeform: Shape 13">
                <a:extLst>
                  <a:ext uri="{FF2B5EF4-FFF2-40B4-BE49-F238E27FC236}">
                    <a16:creationId xmlns:a16="http://schemas.microsoft.com/office/drawing/2014/main" id="{7F9A465F-3414-409A-8D9C-501AF2E44858}"/>
                  </a:ext>
                </a:extLst>
              </p:cNvPr>
              <p:cNvSpPr/>
              <p:nvPr/>
            </p:nvSpPr>
            <p:spPr>
              <a:xfrm>
                <a:off x="4962048" y="5498057"/>
                <a:ext cx="602225" cy="1129692"/>
              </a:xfrm>
              <a:custGeom>
                <a:avLst/>
                <a:gdLst/>
                <a:ahLst/>
                <a:cxnLst/>
                <a:rect l="l" t="t" r="r" b="b"/>
                <a:pathLst>
                  <a:path w="540177" h="1013297">
                    <a:moveTo>
                      <a:pt x="423449" y="0"/>
                    </a:moveTo>
                    <a:lnTo>
                      <a:pt x="540177" y="221038"/>
                    </a:lnTo>
                    <a:cubicBezTo>
                      <a:pt x="444973" y="265742"/>
                      <a:pt x="379159" y="310239"/>
                      <a:pt x="342733" y="354530"/>
                    </a:cubicBezTo>
                    <a:cubicBezTo>
                      <a:pt x="306307" y="398820"/>
                      <a:pt x="286025" y="451182"/>
                      <a:pt x="281886"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Freeform: Shape 14">
                <a:extLst>
                  <a:ext uri="{FF2B5EF4-FFF2-40B4-BE49-F238E27FC236}">
                    <a16:creationId xmlns:a16="http://schemas.microsoft.com/office/drawing/2014/main" id="{532250E6-C190-4709-A2E2-78CCCB815AF8}"/>
                  </a:ext>
                </a:extLst>
              </p:cNvPr>
              <p:cNvSpPr/>
              <p:nvPr/>
            </p:nvSpPr>
            <p:spPr>
              <a:xfrm>
                <a:off x="5663952" y="5498057"/>
                <a:ext cx="602225" cy="1129692"/>
              </a:xfrm>
              <a:custGeom>
                <a:avLst/>
                <a:gdLst/>
                <a:ahLst/>
                <a:cxnLst/>
                <a:rect l="l" t="t" r="r" b="b"/>
                <a:pathLst>
                  <a:path w="540177" h="1013297">
                    <a:moveTo>
                      <a:pt x="423449" y="0"/>
                    </a:moveTo>
                    <a:lnTo>
                      <a:pt x="540177" y="221038"/>
                    </a:lnTo>
                    <a:cubicBezTo>
                      <a:pt x="444973" y="265742"/>
                      <a:pt x="379158" y="310239"/>
                      <a:pt x="342733" y="354530"/>
                    </a:cubicBezTo>
                    <a:cubicBezTo>
                      <a:pt x="306307" y="398820"/>
                      <a:pt x="286025" y="451182"/>
                      <a:pt x="281885"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Tree>
    <p:extLst>
      <p:ext uri="{BB962C8B-B14F-4D97-AF65-F5344CB8AC3E}">
        <p14:creationId xmlns:p14="http://schemas.microsoft.com/office/powerpoint/2010/main" val="4078743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id="{585B1D77-49BA-46D5-9CAF-5E789547348C}"/>
              </a:ext>
            </a:extLst>
          </p:cNvPr>
          <p:cNvSpPr txBox="1">
            <a:spLocks noGrp="1" noChangeArrowheads="1"/>
          </p:cNvSpPr>
          <p:nvPr>
            <p:ph idx="1"/>
          </p:nvPr>
        </p:nvSpPr>
        <p:spPr bwMode="auto">
          <a:xfrm>
            <a:off x="838200" y="1690688"/>
            <a:ext cx="10515600" cy="4802187"/>
          </a:xfrm>
          <a:prstGeom prst="rect">
            <a:avLst/>
          </a:prstGeom>
          <a:solidFill>
            <a:srgbClr val="FFFFFF">
              <a:lumMod val="95000"/>
            </a:srgbClr>
          </a:solidFill>
          <a:ln w="38100" cmpd="sng">
            <a:noFill/>
            <a:miter lim="800000"/>
            <a:headEnd/>
            <a:tailEnd/>
          </a:ln>
        </p:spPr>
        <p:txBody>
          <a:bodyPr rot="0" vert="horz" wrap="square" lIns="91440" tIns="45720" rIns="91440" bIns="45720" anchor="t" anchorCtr="0">
            <a:noAutofit/>
          </a:bodyPr>
          <a:lstStyle/>
          <a:p>
            <a:pPr marL="0" marR="0" indent="0" algn="ctr">
              <a:lnSpc>
                <a:spcPct val="115000"/>
              </a:lnSpc>
              <a:spcBef>
                <a:spcPts val="0"/>
              </a:spcBef>
              <a:spcAft>
                <a:spcPts val="0"/>
              </a:spcAft>
              <a:buNone/>
            </a:pPr>
            <a:r>
              <a:rPr lang="en-US" sz="800" b="1" i="1" u="none" strike="noStrike" dirty="0">
                <a:solidFill>
                  <a:srgbClr val="000066"/>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US" sz="14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indent="0">
              <a:lnSpc>
                <a:spcPct val="115000"/>
              </a:lnSpc>
              <a:spcBef>
                <a:spcPts val="0"/>
              </a:spcBef>
              <a:spcAft>
                <a:spcPts val="0"/>
              </a:spcAft>
              <a:buNone/>
            </a:pPr>
            <a:r>
              <a:rPr lang="en-US" sz="3000" b="0" i="1" dirty="0">
                <a:solidFill>
                  <a:srgbClr val="000066"/>
                </a:solidFill>
                <a:effectLst/>
                <a:latin typeface="Calibri" panose="020F0502020204030204" pitchFamily="34" charset="0"/>
                <a:ea typeface="MS Mincho" panose="02020609040205080304" pitchFamily="49" charset="-128"/>
                <a:cs typeface="Times New Roman" panose="02020603050405020304" pitchFamily="18" charset="0"/>
              </a:rPr>
              <a:t>EMHOTs provide the link to or directly provide behavioral health services, </a:t>
            </a:r>
            <a:r>
              <a:rPr lang="en-US" sz="3000" b="1" i="1" dirty="0">
                <a:solidFill>
                  <a:srgbClr val="000066"/>
                </a:solidFill>
                <a:effectLst/>
                <a:latin typeface="Calibri" panose="020F0502020204030204" pitchFamily="34" charset="0"/>
                <a:ea typeface="MS Mincho" panose="02020609040205080304" pitchFamily="49" charset="-128"/>
                <a:cs typeface="Times New Roman" panose="02020603050405020304" pitchFamily="18" charset="0"/>
              </a:rPr>
              <a:t>AND </a:t>
            </a:r>
            <a:r>
              <a:rPr lang="en-US" sz="3000" b="0" i="1" dirty="0">
                <a:solidFill>
                  <a:srgbClr val="000066"/>
                </a:solidFill>
                <a:effectLst/>
                <a:latin typeface="Calibri" panose="020F0502020204030204" pitchFamily="34" charset="0"/>
                <a:ea typeface="MS Mincho" panose="02020609040205080304" pitchFamily="49" charset="-128"/>
                <a:cs typeface="Times New Roman" panose="02020603050405020304" pitchFamily="18" charset="0"/>
              </a:rPr>
              <a:t>of vital importance is that EMHOTs are uniquely able to connect those elders to the additional community supports, resources and services that elders need to address the broader factors associated with behavioral health issues, such as chronic diseases, social isolation, housing insecurity, and financial challenges- this connectivity is why the work of the EMHOTs is successful.</a:t>
            </a:r>
            <a:endParaRPr lang="en-US" sz="30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5" name="Title 1">
            <a:extLst>
              <a:ext uri="{FF2B5EF4-FFF2-40B4-BE49-F238E27FC236}">
                <a16:creationId xmlns:a16="http://schemas.microsoft.com/office/drawing/2014/main" id="{15F250F8-E5C5-404E-9A4C-9C64DB9D38E2}"/>
              </a:ext>
            </a:extLst>
          </p:cNvPr>
          <p:cNvSpPr>
            <a:spLocks noGrp="1"/>
          </p:cNvSpPr>
          <p:nvPr>
            <p:ph type="title"/>
          </p:nvPr>
        </p:nvSpPr>
        <p:spPr>
          <a:xfrm>
            <a:off x="838200" y="365125"/>
            <a:ext cx="10515600" cy="1325563"/>
          </a:xfrm>
          <a:solidFill>
            <a:schemeClr val="accent1">
              <a:lumMod val="20000"/>
              <a:lumOff val="80000"/>
            </a:schemeClr>
          </a:solidFill>
        </p:spPr>
        <p:txBody>
          <a:bodyPr>
            <a:normAutofit/>
          </a:bodyPr>
          <a:lstStyle/>
          <a:p>
            <a:r>
              <a:rPr lang="en-US" b="1" i="1" u="sng" dirty="0"/>
              <a:t>Why</a:t>
            </a:r>
            <a:r>
              <a:rPr lang="en-US" dirty="0"/>
              <a:t> EMHOT Programs work</a:t>
            </a:r>
          </a:p>
        </p:txBody>
      </p:sp>
      <p:pic>
        <p:nvPicPr>
          <p:cNvPr id="6" name="Picture 5">
            <a:extLst>
              <a:ext uri="{FF2B5EF4-FFF2-40B4-BE49-F238E27FC236}">
                <a16:creationId xmlns:a16="http://schemas.microsoft.com/office/drawing/2014/main" id="{63509DAC-EF5C-4FB8-A0A4-F89C2BC04481}"/>
              </a:ext>
            </a:extLst>
          </p:cNvPr>
          <p:cNvPicPr>
            <a:picLocks noChangeAspect="1"/>
          </p:cNvPicPr>
          <p:nvPr/>
        </p:nvPicPr>
        <p:blipFill>
          <a:blip r:embed="rId2"/>
          <a:stretch>
            <a:fillRect/>
          </a:stretch>
        </p:blipFill>
        <p:spPr>
          <a:xfrm>
            <a:off x="10525851" y="5511334"/>
            <a:ext cx="914479" cy="981541"/>
          </a:xfrm>
          <a:prstGeom prst="rect">
            <a:avLst/>
          </a:prstGeom>
        </p:spPr>
      </p:pic>
    </p:spTree>
    <p:extLst>
      <p:ext uri="{BB962C8B-B14F-4D97-AF65-F5344CB8AC3E}">
        <p14:creationId xmlns:p14="http://schemas.microsoft.com/office/powerpoint/2010/main" val="2381913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1CE77-99C3-4758-B56C-5D599CAC22F5}"/>
              </a:ext>
            </a:extLst>
          </p:cNvPr>
          <p:cNvSpPr>
            <a:spLocks noGrp="1"/>
          </p:cNvSpPr>
          <p:nvPr>
            <p:ph type="title"/>
          </p:nvPr>
        </p:nvSpPr>
        <p:spPr>
          <a:xfrm>
            <a:off x="838200" y="365127"/>
            <a:ext cx="10515600" cy="614587"/>
          </a:xfrm>
          <a:solidFill>
            <a:schemeClr val="accent1">
              <a:lumMod val="20000"/>
              <a:lumOff val="80000"/>
            </a:schemeClr>
          </a:solidFill>
        </p:spPr>
        <p:txBody>
          <a:bodyPr>
            <a:normAutofit fontScale="90000"/>
          </a:bodyPr>
          <a:lstStyle/>
          <a:p>
            <a:r>
              <a:rPr lang="en-US" dirty="0"/>
              <a:t>How EMHOT Programs Save Money</a:t>
            </a:r>
          </a:p>
        </p:txBody>
      </p:sp>
      <p:sp>
        <p:nvSpPr>
          <p:cNvPr id="3" name="Content Placeholder 2">
            <a:extLst>
              <a:ext uri="{FF2B5EF4-FFF2-40B4-BE49-F238E27FC236}">
                <a16:creationId xmlns:a16="http://schemas.microsoft.com/office/drawing/2014/main" id="{77713DF8-A505-4931-A5FE-1B94B42EE4CC}"/>
              </a:ext>
            </a:extLst>
          </p:cNvPr>
          <p:cNvSpPr>
            <a:spLocks noGrp="1"/>
          </p:cNvSpPr>
          <p:nvPr>
            <p:ph idx="1"/>
          </p:nvPr>
        </p:nvSpPr>
        <p:spPr>
          <a:xfrm>
            <a:off x="838200" y="1153886"/>
            <a:ext cx="10515600" cy="5023077"/>
          </a:xfrm>
        </p:spPr>
        <p:txBody>
          <a:bodyPr>
            <a:normAutofit lnSpcReduction="10000"/>
          </a:bodyPr>
          <a:lstStyle/>
          <a:p>
            <a:pPr marL="0" indent="0">
              <a:buNone/>
            </a:pPr>
            <a:r>
              <a:rPr lang="en-US" sz="2400" dirty="0">
                <a:solidFill>
                  <a:srgbClr val="082A75"/>
                </a:solidFill>
                <a:effectLst/>
                <a:latin typeface="Calibri" panose="020F0502020204030204" pitchFamily="34" charset="0"/>
                <a:ea typeface="MS Mincho" panose="02020609040205080304" pitchFamily="49" charset="-128"/>
              </a:rPr>
              <a:t>Massachusetts has the highest rate of emergency room visits for behavioral issues in the nation</a:t>
            </a:r>
            <a:r>
              <a:rPr lang="en-US" sz="2400" baseline="30000" dirty="0">
                <a:solidFill>
                  <a:srgbClr val="082A75"/>
                </a:solidFill>
                <a:latin typeface="Calibri" panose="020F0502020204030204" pitchFamily="34" charset="0"/>
                <a:ea typeface="MS Mincho" panose="02020609040205080304" pitchFamily="49" charset="-128"/>
              </a:rPr>
              <a:t>2</a:t>
            </a:r>
            <a:r>
              <a:rPr lang="en-US" sz="2400" dirty="0">
                <a:solidFill>
                  <a:srgbClr val="082A75"/>
                </a:solidFill>
                <a:effectLst/>
                <a:latin typeface="Calibri" panose="020F0502020204030204" pitchFamily="34" charset="0"/>
                <a:ea typeface="MS Mincho" panose="02020609040205080304" pitchFamily="49" charset="-128"/>
              </a:rPr>
              <a:t>. The economic burden of schizophrenia, bipolar disorder, and major depressive disorder in adults in Massachusetts is estimated to be at least $2.8 billion for each type of mental illness, and hospital costs range from $5,000-16,000 per stay for those admitted with mental illnesses such as Schizophrenia, Bipolar Disorder, and Major Depressive Disorder</a:t>
            </a:r>
            <a:r>
              <a:rPr lang="en-US" sz="2400" baseline="30000" dirty="0">
                <a:solidFill>
                  <a:srgbClr val="082A75"/>
                </a:solidFill>
                <a:latin typeface="Calibri" panose="020F0502020204030204" pitchFamily="34" charset="0"/>
                <a:ea typeface="MS Mincho" panose="02020609040205080304" pitchFamily="49" charset="-128"/>
              </a:rPr>
              <a:t>3</a:t>
            </a:r>
            <a:endParaRPr lang="en-US" sz="2400" baseline="30000" dirty="0">
              <a:solidFill>
                <a:srgbClr val="082A75"/>
              </a:solidFill>
              <a:effectLst/>
              <a:latin typeface="Calibri" panose="020F0502020204030204" pitchFamily="34" charset="0"/>
              <a:ea typeface="MS Mincho" panose="02020609040205080304" pitchFamily="49" charset="-128"/>
            </a:endParaRPr>
          </a:p>
          <a:p>
            <a:pPr>
              <a:lnSpc>
                <a:spcPct val="107000"/>
              </a:lnSpc>
              <a:spcBef>
                <a:spcPts val="0"/>
              </a:spcBef>
            </a:pPr>
            <a:endPar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7000"/>
              </a:lnSpc>
              <a:spcBef>
                <a:spcPts val="0"/>
              </a:spcBef>
              <a:buNone/>
            </a:pPr>
            <a:r>
              <a:rPr lang="en-US" sz="2400" b="1" dirty="0">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From 1-1-22 through 6-30-22, 113 cases referred to EMHOT programs were crisis cases</a:t>
            </a:r>
            <a:r>
              <a:rPr lang="en-US" sz="2400" dirty="0">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57150" marR="0" indent="0">
              <a:lnSpc>
                <a:spcPct val="107000"/>
              </a:lnSpc>
              <a:spcBef>
                <a:spcPts val="0"/>
              </a:spcBef>
              <a:spcAft>
                <a:spcPts val="0"/>
              </a:spcAft>
              <a:buNone/>
            </a:pPr>
            <a:r>
              <a:rPr lang="en-US" sz="2400" dirty="0">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If these </a:t>
            </a:r>
            <a:r>
              <a:rPr lang="en-US" sz="2400" b="1" i="1" dirty="0">
                <a:solidFill>
                  <a:schemeClr val="accent1">
                    <a:lumMod val="75000"/>
                  </a:schemeClr>
                </a:solidFill>
                <a:latin typeface="Arial" panose="020B0604020202020204" pitchFamily="34" charset="0"/>
                <a:ea typeface="Times New Roman" panose="02020603050405020304" pitchFamily="18" charset="0"/>
                <a:cs typeface="Times New Roman" panose="02020603050405020304" pitchFamily="18" charset="0"/>
              </a:rPr>
              <a:t>113</a:t>
            </a:r>
            <a:r>
              <a:rPr lang="en-US" sz="2400" b="1" i="1" dirty="0">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 crisis case </a:t>
            </a:r>
            <a:r>
              <a:rPr lang="en-US" sz="2400" dirty="0">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individuals were hospitalized due to lack of EMHOT services, the total economic impact would be between $565,000. to </a:t>
            </a:r>
            <a:r>
              <a:rPr lang="en-US" sz="2400" b="1" dirty="0">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$1,808,000.</a:t>
            </a:r>
            <a:r>
              <a:rPr lang="en-US" sz="2400" dirty="0">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(at $5,000 to $16,000 per admission- see next slide ). </a:t>
            </a:r>
            <a:r>
              <a:rPr lang="en-US" sz="2400" dirty="0">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This is massive increase over the $1813. average per client cost of the EMHOTs for the 596  EMHOT clients who received services from 1-1-22 to 6-30-22.</a:t>
            </a:r>
            <a:endParaRPr lang="en-US"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8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DB490936-66D4-4E54-92ED-CA70946176D5}"/>
              </a:ext>
            </a:extLst>
          </p:cNvPr>
          <p:cNvPicPr>
            <a:picLocks noChangeAspect="1"/>
          </p:cNvPicPr>
          <p:nvPr/>
        </p:nvPicPr>
        <p:blipFill>
          <a:blip r:embed="rId2"/>
          <a:stretch>
            <a:fillRect/>
          </a:stretch>
        </p:blipFill>
        <p:spPr>
          <a:xfrm>
            <a:off x="10525851" y="5511334"/>
            <a:ext cx="914479" cy="981541"/>
          </a:xfrm>
          <a:prstGeom prst="rect">
            <a:avLst/>
          </a:prstGeom>
        </p:spPr>
      </p:pic>
    </p:spTree>
    <p:extLst>
      <p:ext uri="{BB962C8B-B14F-4D97-AF65-F5344CB8AC3E}">
        <p14:creationId xmlns:p14="http://schemas.microsoft.com/office/powerpoint/2010/main" val="1162594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AFF55-EDD4-45DC-A569-D1A15CDEC494}"/>
              </a:ext>
            </a:extLst>
          </p:cNvPr>
          <p:cNvSpPr>
            <a:spLocks noGrp="1"/>
          </p:cNvSpPr>
          <p:nvPr>
            <p:ph type="title"/>
          </p:nvPr>
        </p:nvSpPr>
        <p:spPr>
          <a:xfrm>
            <a:off x="576943" y="365126"/>
            <a:ext cx="11038113" cy="1325563"/>
          </a:xfrm>
          <a:solidFill>
            <a:schemeClr val="accent1">
              <a:lumMod val="20000"/>
              <a:lumOff val="80000"/>
            </a:schemeClr>
          </a:solidFill>
        </p:spPr>
        <p:txBody>
          <a:bodyPr>
            <a:normAutofit/>
          </a:bodyPr>
          <a:lstStyle/>
          <a:p>
            <a:r>
              <a:rPr lang="en-US" dirty="0"/>
              <a:t>Data Sources: Costs for emergency room visits for Behavioral Health Issues</a:t>
            </a:r>
          </a:p>
        </p:txBody>
      </p:sp>
      <p:sp>
        <p:nvSpPr>
          <p:cNvPr id="3" name="Content Placeholder 2">
            <a:extLst>
              <a:ext uri="{FF2B5EF4-FFF2-40B4-BE49-F238E27FC236}">
                <a16:creationId xmlns:a16="http://schemas.microsoft.com/office/drawing/2014/main" id="{3A2B052E-9467-449D-BB18-0B88E7F52B19}"/>
              </a:ext>
            </a:extLst>
          </p:cNvPr>
          <p:cNvSpPr>
            <a:spLocks noGrp="1"/>
          </p:cNvSpPr>
          <p:nvPr>
            <p:ph idx="1"/>
          </p:nvPr>
        </p:nvSpPr>
        <p:spPr>
          <a:xfrm>
            <a:off x="576943" y="1690689"/>
            <a:ext cx="4963886" cy="4802183"/>
          </a:xfrm>
          <a:solidFill>
            <a:schemeClr val="bg1">
              <a:lumMod val="95000"/>
            </a:schemeClr>
          </a:solidFill>
        </p:spPr>
        <p:txBody>
          <a:bodyPr>
            <a:normAutofit lnSpcReduction="10000"/>
          </a:bodyPr>
          <a:lstStyle/>
          <a:p>
            <a:pPr marL="0" marR="0" lvl="0" indent="0" algn="l" defTabSz="914400" rtl="0" eaLnBrk="1" fontAlgn="auto" latinLnBrk="0" hangingPunct="1">
              <a:lnSpc>
                <a:spcPct val="115000"/>
              </a:lnSpc>
              <a:spcBef>
                <a:spcPts val="0"/>
              </a:spcBef>
              <a:spcAft>
                <a:spcPts val="0"/>
              </a:spcAft>
              <a:buClrTx/>
              <a:buSzTx/>
              <a:buNone/>
              <a:tabLst/>
              <a:defRPr/>
            </a:pPr>
            <a:r>
              <a:rPr lang="en-US" sz="1600" dirty="0">
                <a:solidFill>
                  <a:srgbClr val="2E287F"/>
                </a:solidFill>
                <a:latin typeface="Calibri" panose="020F0502020204030204" pitchFamily="34" charset="0"/>
                <a:ea typeface="MS Mincho" panose="02020609040205080304" pitchFamily="49" charset="-128"/>
                <a:cs typeface="Calibri" panose="020F0502020204030204" pitchFamily="34" charset="0"/>
              </a:rPr>
              <a:t>U</a:t>
            </a:r>
            <a:r>
              <a:rPr kumimoji="0" lang="en-US" sz="1600" b="0" i="0" u="none" strike="noStrike" kern="1200" cap="none" spc="0" normalizeH="0" baseline="0" noProof="0" dirty="0">
                <a:ln>
                  <a:noFill/>
                </a:ln>
                <a:solidFill>
                  <a:srgbClr val="2E287F"/>
                </a:solidFill>
                <a:effectLst/>
                <a:uLnTx/>
                <a:uFillTx/>
                <a:latin typeface="Calibri" panose="020F0502020204030204" pitchFamily="34" charset="0"/>
                <a:ea typeface="MS Mincho" panose="02020609040205080304" pitchFamily="49" charset="-128"/>
                <a:cs typeface="Calibri" panose="020F0502020204030204" pitchFamily="34" charset="0"/>
              </a:rPr>
              <a:t>sing national data, we extrapolated how much EMHOTS savings may impact the healthcare system and the Commonwealth. National data and trends on mental health/substance use disorders demonstrate the need for and cost effectiveness of EMHOTS. Currently one out of every eight emergency room visits involve mental health/substance use disorder</a:t>
            </a:r>
            <a:r>
              <a:rPr lang="en-US" sz="1600" baseline="30000" dirty="0">
                <a:solidFill>
                  <a:srgbClr val="2E287F"/>
                </a:solidFill>
                <a:latin typeface="Calibri" panose="020F0502020204030204" pitchFamily="34" charset="0"/>
                <a:ea typeface="MS Mincho" panose="02020609040205080304" pitchFamily="49" charset="-128"/>
                <a:cs typeface="Calibri" panose="020F0502020204030204" pitchFamily="34" charset="0"/>
              </a:rPr>
              <a:t>4</a:t>
            </a:r>
            <a:r>
              <a:rPr kumimoji="0" lang="en-US" sz="1600" b="0" i="0" u="none" strike="noStrike" kern="1200" cap="none" spc="0" normalizeH="0" baseline="0" noProof="0" dirty="0">
                <a:ln>
                  <a:noFill/>
                </a:ln>
                <a:solidFill>
                  <a:srgbClr val="2E287F"/>
                </a:solidFill>
                <a:effectLst/>
                <a:uLnTx/>
                <a:uFillTx/>
                <a:latin typeface="Calibri" panose="020F0502020204030204" pitchFamily="34" charset="0"/>
                <a:ea typeface="MS Mincho" panose="02020609040205080304" pitchFamily="49" charset="-128"/>
                <a:cs typeface="Calibri" panose="020F0502020204030204" pitchFamily="34" charset="0"/>
              </a:rPr>
              <a:t>.  The Healthcare Cost and Utilization Project reports nearly 41% of these visits result in hospitalization </a:t>
            </a:r>
            <a:r>
              <a:rPr lang="en-US" sz="1600" baseline="30000" dirty="0">
                <a:solidFill>
                  <a:srgbClr val="2E287F"/>
                </a:solidFill>
                <a:latin typeface="Calibri" panose="020F0502020204030204" pitchFamily="34" charset="0"/>
                <a:ea typeface="MS Mincho" panose="02020609040205080304" pitchFamily="49" charset="-128"/>
                <a:cs typeface="Calibri" panose="020F0502020204030204" pitchFamily="34" charset="0"/>
              </a:rPr>
              <a:t>5</a:t>
            </a:r>
            <a:r>
              <a:rPr kumimoji="0" lang="en-US" sz="1600" b="0" i="0" u="none" strike="noStrike" kern="1200" cap="none" spc="0" normalizeH="0" baseline="0" noProof="0" dirty="0">
                <a:ln>
                  <a:noFill/>
                </a:ln>
                <a:solidFill>
                  <a:srgbClr val="2E287F"/>
                </a:solidFill>
                <a:effectLst/>
                <a:uLnTx/>
                <a:uFillTx/>
                <a:latin typeface="Calibri" panose="020F0502020204030204" pitchFamily="34" charset="0"/>
                <a:ea typeface="MS Mincho" panose="02020609040205080304" pitchFamily="49" charset="-128"/>
                <a:cs typeface="Calibri" panose="020F0502020204030204" pitchFamily="34" charset="0"/>
              </a:rPr>
              <a:t>. Patients with mental health/substance use disorder are more than twice as likely to result in admission than patients without mental health or substance use disorder.</a:t>
            </a:r>
            <a:r>
              <a:rPr lang="en-US" sz="1600" baseline="30000" dirty="0">
                <a:solidFill>
                  <a:srgbClr val="2E287F"/>
                </a:solidFill>
                <a:latin typeface="Calibri" panose="020F0502020204030204" pitchFamily="34" charset="0"/>
                <a:ea typeface="MS Mincho" panose="02020609040205080304" pitchFamily="49" charset="-128"/>
                <a:cs typeface="Calibri" panose="020F0502020204030204" pitchFamily="34" charset="0"/>
              </a:rPr>
              <a:t>5</a:t>
            </a:r>
            <a:r>
              <a:rPr kumimoji="0" lang="en-US" sz="1600" b="0" i="0" u="none" strike="noStrike" kern="1200" cap="none" spc="0" normalizeH="0" baseline="0" noProof="0" dirty="0">
                <a:ln>
                  <a:noFill/>
                </a:ln>
                <a:solidFill>
                  <a:srgbClr val="2E287F"/>
                </a:solidFill>
                <a:effectLst/>
                <a:uLnTx/>
                <a:uFillTx/>
                <a:latin typeface="Calibri" panose="020F0502020204030204" pitchFamily="34" charset="0"/>
                <a:ea typeface="MS Mincho" panose="02020609040205080304" pitchFamily="49" charset="-128"/>
                <a:cs typeface="Calibri" panose="020F0502020204030204" pitchFamily="34" charset="0"/>
              </a:rPr>
              <a:t>  Most emergency room visits for mental health/substance use disorder may be avoidable with appropriate outpatient care </a:t>
            </a:r>
            <a:r>
              <a:rPr lang="en-US" sz="1600" u="sng" baseline="30000" dirty="0">
                <a:solidFill>
                  <a:srgbClr val="2E287F"/>
                </a:solidFill>
                <a:latin typeface="Calibri" panose="020F0502020204030204" pitchFamily="34" charset="0"/>
                <a:ea typeface="MS Mincho" panose="02020609040205080304" pitchFamily="49" charset="-128"/>
                <a:cs typeface="Calibri" panose="020F0502020204030204" pitchFamily="34" charset="0"/>
              </a:rPr>
              <a:t>6</a:t>
            </a:r>
            <a:r>
              <a:rPr kumimoji="0" lang="en-US" sz="1600" b="0" i="0" u="none" strike="noStrike" kern="1200" cap="none" spc="0" normalizeH="0" baseline="0" noProof="0" dirty="0">
                <a:ln>
                  <a:noFill/>
                </a:ln>
                <a:solidFill>
                  <a:srgbClr val="2E287F"/>
                </a:solidFill>
                <a:effectLst/>
                <a:uLnTx/>
                <a:uFillTx/>
                <a:latin typeface="Calibri" panose="020F0502020204030204" pitchFamily="34" charset="0"/>
                <a:ea typeface="MS Mincho" panose="02020609040205080304" pitchFamily="49" charset="-128"/>
                <a:cs typeface="Calibri" panose="020F0502020204030204" pitchFamily="34" charset="0"/>
              </a:rPr>
              <a:t>.  There is no evidence that rates of mental health or substance use disorder have decreased since 2014, therefore the numbers proposed are conservative estimates of the cost / benefit analysis.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Mincho" panose="02020609040205080304" pitchFamily="49" charset="-128"/>
                <a:cs typeface="Calibri" panose="020F0502020204030204" pitchFamily="34" charset="0"/>
              </a:rPr>
              <a:t> </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None/>
              <a:tabLst/>
              <a:defRPr/>
            </a:pPr>
            <a:endParaRPr kumimoji="0" lang="en-US" sz="1500" b="1" i="0" u="none" strike="noStrike" kern="1200" cap="none" spc="0" normalizeH="0" baseline="0" noProof="0" dirty="0">
              <a:ln>
                <a:noFill/>
              </a:ln>
              <a:solidFill>
                <a:srgbClr val="082A75"/>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Content Placeholder 2">
            <a:extLst>
              <a:ext uri="{FF2B5EF4-FFF2-40B4-BE49-F238E27FC236}">
                <a16:creationId xmlns:a16="http://schemas.microsoft.com/office/drawing/2014/main" id="{BE0789D0-A48C-4501-8106-312D6A9F6FC6}"/>
              </a:ext>
            </a:extLst>
          </p:cNvPr>
          <p:cNvSpPr txBox="1">
            <a:spLocks/>
          </p:cNvSpPr>
          <p:nvPr/>
        </p:nvSpPr>
        <p:spPr>
          <a:xfrm>
            <a:off x="5540829" y="1853974"/>
            <a:ext cx="6466114" cy="4806835"/>
          </a:xfrm>
          <a:prstGeom prst="rect">
            <a:avLst/>
          </a:prstGeom>
          <a:solidFill>
            <a:schemeClr val="bg1"/>
          </a:solidFill>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20212D"/>
                </a:solidFill>
                <a:latin typeface="Open Sans"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0212D"/>
                </a:solidFill>
                <a:latin typeface="Open Sans"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0212D"/>
                </a:solidFill>
                <a:latin typeface="Open Sans"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0212D"/>
                </a:solidFill>
                <a:latin typeface="Open Sans"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0212D"/>
                </a:solidFill>
                <a:latin typeface="Open Sans"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900" baseline="30000" dirty="0">
                <a:latin typeface="Calibri" panose="020F0502020204030204" pitchFamily="34" charset="0"/>
                <a:ea typeface="Calibri" panose="020F0502020204030204" pitchFamily="34" charset="0"/>
                <a:cs typeface="Times New Roman" panose="02020603050405020304" pitchFamily="18" charset="0"/>
              </a:rPr>
              <a:t>1</a:t>
            </a:r>
            <a:r>
              <a:rPr lang="en-US" sz="2900" dirty="0">
                <a:latin typeface="Calibri" panose="020F0502020204030204" pitchFamily="34" charset="0"/>
                <a:ea typeface="Calibri" panose="020F0502020204030204" pitchFamily="34" charset="0"/>
                <a:cs typeface="Times New Roman" panose="02020603050405020304" pitchFamily="18" charset="0"/>
              </a:rPr>
              <a:t>  </a:t>
            </a:r>
            <a:r>
              <a:rPr lang="en-US" sz="2900" u="sng" dirty="0">
                <a:solidFill>
                  <a:srgbClr val="3592CF"/>
                </a:solidFill>
                <a:latin typeface="Calibri" panose="020F0502020204030204" pitchFamily="34" charset="0"/>
                <a:ea typeface="Calibri" panose="020F0502020204030204" pitchFamily="34" charset="0"/>
                <a:cs typeface="Times New Roman" panose="02020603050405020304" pitchFamily="18" charset="0"/>
                <a:hlinkClick r:id="rId2"/>
              </a:rPr>
              <a:t>http://mahealthyagingcollaborative.org/wp-content/uploads/2018/12/MA_Healthy_Aging_Highlights_2018.pdf</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2900" dirty="0">
                <a:latin typeface="Calibri" panose="020F0502020204030204" pitchFamily="34" charset="0"/>
                <a:ea typeface="Calibri" panose="020F0502020204030204" pitchFamily="34" charset="0"/>
                <a:cs typeface="Times New Roman" panose="02020603050405020304" pitchFamily="18" charset="0"/>
              </a:rPr>
              <a:t> </a:t>
            </a:r>
          </a:p>
          <a:p>
            <a:pPr marL="0" indent="0">
              <a:spcBef>
                <a:spcPts val="0"/>
              </a:spcBef>
              <a:buNone/>
            </a:pPr>
            <a:r>
              <a:rPr lang="en-US" sz="2900" dirty="0">
                <a:latin typeface="Calibri" panose="020F0502020204030204" pitchFamily="34" charset="0"/>
                <a:ea typeface="Calibri" panose="020F0502020204030204" pitchFamily="34" charset="0"/>
                <a:cs typeface="Times New Roman" panose="02020603050405020304" pitchFamily="18" charset="0"/>
              </a:rPr>
              <a:t> </a:t>
            </a:r>
          </a:p>
          <a:p>
            <a:pPr marL="0" indent="0">
              <a:spcBef>
                <a:spcPts val="0"/>
              </a:spcBef>
              <a:buNone/>
            </a:pPr>
            <a:r>
              <a:rPr lang="en-US" sz="2900" baseline="30000" dirty="0">
                <a:latin typeface="Calibri" panose="020F0502020204030204" pitchFamily="34" charset="0"/>
                <a:ea typeface="Calibri" panose="020F0502020204030204" pitchFamily="34" charset="0"/>
                <a:cs typeface="Times New Roman" panose="02020603050405020304" pitchFamily="18" charset="0"/>
              </a:rPr>
              <a:t>2 </a:t>
            </a:r>
            <a:r>
              <a:rPr lang="en-US" sz="2900" dirty="0">
                <a:latin typeface="Calibri" panose="020F0502020204030204" pitchFamily="34" charset="0"/>
                <a:ea typeface="Calibri" panose="020F0502020204030204" pitchFamily="34" charset="0"/>
                <a:cs typeface="Times New Roman" panose="02020603050405020304" pitchFamily="18" charset="0"/>
              </a:rPr>
              <a:t>Massachusetts Health Policy Commission, 2015 Cost Trends Report, Emergency Department Utilization (2016)</a:t>
            </a:r>
          </a:p>
          <a:p>
            <a:pPr marL="0" indent="0">
              <a:spcBef>
                <a:spcPts val="0"/>
              </a:spcBef>
              <a:buNone/>
            </a:pPr>
            <a:r>
              <a:rPr lang="en-US" sz="2900" dirty="0">
                <a:latin typeface="Calibri" panose="020F0502020204030204" pitchFamily="34" charset="0"/>
                <a:ea typeface="Calibri" panose="020F0502020204030204" pitchFamily="34" charset="0"/>
                <a:cs typeface="Times New Roman" panose="02020603050405020304" pitchFamily="18" charset="0"/>
              </a:rPr>
              <a:t> </a:t>
            </a:r>
          </a:p>
          <a:p>
            <a:pPr marL="0" indent="0">
              <a:spcBef>
                <a:spcPts val="0"/>
              </a:spcBef>
              <a:buNone/>
            </a:pPr>
            <a:r>
              <a:rPr lang="en-US" sz="2900" baseline="30000" dirty="0">
                <a:latin typeface="Calibri" panose="020F0502020204030204" pitchFamily="34" charset="0"/>
                <a:ea typeface="Calibri" panose="020F0502020204030204" pitchFamily="34" charset="0"/>
                <a:cs typeface="Times New Roman" panose="02020603050405020304" pitchFamily="18" charset="0"/>
              </a:rPr>
              <a:t>3</a:t>
            </a:r>
            <a:r>
              <a:rPr lang="en-US" sz="2900" dirty="0">
                <a:latin typeface="Calibri" panose="020F0502020204030204" pitchFamily="34" charset="0"/>
                <a:ea typeface="Calibri" panose="020F0502020204030204" pitchFamily="34" charset="0"/>
                <a:cs typeface="Times New Roman" panose="02020603050405020304" pitchFamily="18" charset="0"/>
              </a:rPr>
              <a:t> MacEwan JP, Seabury S, et al. Pharmaceutical innovation in the treatment of schizophrenia and mental disorders compared with other diseases. Innovations Clinical Neuroscience. Accessed August 27, 2020.</a:t>
            </a:r>
          </a:p>
          <a:p>
            <a:pPr marL="0" indent="0">
              <a:spcBef>
                <a:spcPts val="0"/>
              </a:spcBef>
              <a:buNone/>
            </a:pPr>
            <a:r>
              <a:rPr lang="en-US" sz="2900" dirty="0">
                <a:latin typeface="Calibri" panose="020F0502020204030204" pitchFamily="34" charset="0"/>
                <a:ea typeface="Calibri" panose="020F0502020204030204" pitchFamily="34" charset="0"/>
                <a:cs typeface="Times New Roman" panose="02020603050405020304" pitchFamily="18" charset="0"/>
              </a:rPr>
              <a:t> </a:t>
            </a:r>
          </a:p>
          <a:p>
            <a:pPr marL="0" indent="0">
              <a:spcBef>
                <a:spcPts val="0"/>
              </a:spcBef>
              <a:buNone/>
            </a:pPr>
            <a:r>
              <a:rPr lang="en-US" sz="2900" baseline="30000" dirty="0">
                <a:latin typeface="Calibri" panose="020F0502020204030204" pitchFamily="34" charset="0"/>
                <a:ea typeface="Calibri" panose="020F0502020204030204" pitchFamily="34" charset="0"/>
                <a:cs typeface="Times New Roman" panose="02020603050405020304" pitchFamily="18" charset="0"/>
              </a:rPr>
              <a:t>4</a:t>
            </a:r>
            <a:r>
              <a:rPr lang="en-US" sz="2900" dirty="0">
                <a:latin typeface="Calibri" panose="020F0502020204030204" pitchFamily="34" charset="0"/>
                <a:ea typeface="Calibri" panose="020F0502020204030204" pitchFamily="34" charset="0"/>
                <a:cs typeface="Times New Roman" panose="02020603050405020304" pitchFamily="18" charset="0"/>
              </a:rPr>
              <a:t> Trends in Emergency Department Visits Involving Mental and Substance Use Disorders, 2006-2013 #216 [Internet]. [cited 2020 August 27]. Available from: </a:t>
            </a:r>
            <a:r>
              <a:rPr lang="en-US" sz="2900" u="sng" dirty="0">
                <a:solidFill>
                  <a:srgbClr val="3592CF"/>
                </a:solidFill>
                <a:latin typeface="Calibri" panose="020F0502020204030204" pitchFamily="34" charset="0"/>
                <a:ea typeface="Calibri" panose="020F0502020204030204" pitchFamily="34" charset="0"/>
                <a:cs typeface="Times New Roman" panose="02020603050405020304" pitchFamily="18" charset="0"/>
                <a:hlinkClick r:id="rId3"/>
              </a:rPr>
              <a:t>https://www.hcup-us.ahrq.gov/reports/statbriefs/sb216-Mental-Substance-Use-Disorder-ED-Visit-Trends.jsp?utm_source=AHRQ&amp;utm_medium=EN-1&amp;utm_term=&amp;utm_content=1&amp;utm_campaign=AHRQ_EN1_10_2017</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2900" dirty="0">
                <a:latin typeface="Calibri" panose="020F0502020204030204" pitchFamily="34" charset="0"/>
                <a:ea typeface="Calibri" panose="020F0502020204030204" pitchFamily="34" charset="0"/>
                <a:cs typeface="Times New Roman" panose="02020603050405020304" pitchFamily="18" charset="0"/>
              </a:rPr>
              <a:t> </a:t>
            </a:r>
          </a:p>
          <a:p>
            <a:pPr marL="0" indent="0">
              <a:spcBef>
                <a:spcPts val="0"/>
              </a:spcBef>
              <a:buNone/>
            </a:pPr>
            <a:r>
              <a:rPr lang="en-US" sz="2900" baseline="30000" dirty="0">
                <a:latin typeface="Calibri" panose="020F0502020204030204" pitchFamily="34" charset="0"/>
                <a:ea typeface="Calibri" panose="020F0502020204030204" pitchFamily="34" charset="0"/>
                <a:cs typeface="Times New Roman" panose="02020603050405020304" pitchFamily="18" charset="0"/>
              </a:rPr>
              <a:t>5</a:t>
            </a:r>
            <a:r>
              <a:rPr lang="en-US" sz="2900" dirty="0">
                <a:latin typeface="Calibri" panose="020F0502020204030204" pitchFamily="34" charset="0"/>
                <a:ea typeface="Calibri" panose="020F0502020204030204" pitchFamily="34" charset="0"/>
                <a:cs typeface="Times New Roman" panose="02020603050405020304" pitchFamily="18" charset="0"/>
              </a:rPr>
              <a:t> Owens PL, Mutter R, Stocks C. Mental Health and Substance Abuse-Related Emergency Department Visits Among Adults, 2007. HCUP Statistical Brief #92. July 2010. U.S. Agency for Healthcare Research and Quality, Rockville, MD. </a:t>
            </a:r>
            <a:r>
              <a:rPr lang="en-US" sz="2900" u="sng" dirty="0">
                <a:solidFill>
                  <a:srgbClr val="3592CF"/>
                </a:solidFill>
                <a:latin typeface="Calibri" panose="020F0502020204030204" pitchFamily="34" charset="0"/>
                <a:ea typeface="Calibri" panose="020F0502020204030204" pitchFamily="34" charset="0"/>
                <a:cs typeface="Times New Roman" panose="02020603050405020304" pitchFamily="18" charset="0"/>
                <a:hlinkClick r:id="rId4"/>
              </a:rPr>
              <a:t>http://www.hcup-us.ahrq.gov/reports/statbriefs/sb92.pdf</a:t>
            </a:r>
            <a:r>
              <a:rPr lang="en-US" sz="2900" dirty="0">
                <a:latin typeface="Calibri" panose="020F0502020204030204" pitchFamily="34" charset="0"/>
                <a:ea typeface="Calibri" panose="020F0502020204030204" pitchFamily="34" charset="0"/>
                <a:cs typeface="Times New Roman" panose="02020603050405020304" pitchFamily="18" charset="0"/>
              </a:rPr>
              <a:t>. Accessed August 27, 2020</a:t>
            </a:r>
          </a:p>
          <a:p>
            <a:pPr marL="0" indent="0">
              <a:spcBef>
                <a:spcPts val="0"/>
              </a:spcBef>
              <a:buNone/>
            </a:pPr>
            <a:r>
              <a:rPr lang="en-US" sz="2900" dirty="0">
                <a:latin typeface="Calibri" panose="020F0502020204030204" pitchFamily="34" charset="0"/>
                <a:ea typeface="Calibri" panose="020F0502020204030204" pitchFamily="34" charset="0"/>
                <a:cs typeface="Times New Roman" panose="02020603050405020304" pitchFamily="18" charset="0"/>
              </a:rPr>
              <a:t> </a:t>
            </a:r>
          </a:p>
          <a:p>
            <a:pPr marL="0" indent="0">
              <a:spcBef>
                <a:spcPts val="0"/>
              </a:spcBef>
              <a:buNone/>
            </a:pPr>
            <a:r>
              <a:rPr lang="en-US" sz="2900" b="1" baseline="30000" dirty="0">
                <a:solidFill>
                  <a:srgbClr val="000000"/>
                </a:solidFill>
                <a:latin typeface="Arial" panose="020B0604020202020204" pitchFamily="34" charset="0"/>
                <a:ea typeface="Calibri" panose="020F0502020204030204" pitchFamily="34" charset="0"/>
                <a:cs typeface="Times New Roman" panose="02020603050405020304" pitchFamily="18" charset="0"/>
              </a:rPr>
              <a:t>6 </a:t>
            </a:r>
            <a:r>
              <a:rPr lang="en-US" sz="2900" dirty="0">
                <a:latin typeface="Calibri" panose="020F0502020204030204" pitchFamily="34" charset="0"/>
                <a:ea typeface="Calibri" panose="020F0502020204030204" pitchFamily="34" charset="0"/>
                <a:cs typeface="Times New Roman" panose="02020603050405020304" pitchFamily="18" charset="0"/>
              </a:rPr>
              <a:t>Trends in Emergency Department Visits, 2006-2014 #227 [Internet]. [Accessed August 27 2020]. Available from: </a:t>
            </a:r>
            <a:r>
              <a:rPr lang="en-US" sz="2900" u="sng" dirty="0">
                <a:solidFill>
                  <a:srgbClr val="3592CF"/>
                </a:solidFill>
                <a:latin typeface="Calibri" panose="020F0502020204030204" pitchFamily="34" charset="0"/>
                <a:ea typeface="Calibri" panose="020F0502020204030204" pitchFamily="34" charset="0"/>
                <a:cs typeface="Times New Roman" panose="02020603050405020304" pitchFamily="18" charset="0"/>
                <a:hlinkClick r:id="rId5"/>
              </a:rPr>
              <a:t>https://www.hcup-us.ahrq.gov/reports/statbriefs/sb227-Emergency-Department-Visit-Trends.jsp</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1800" b="1" dirty="0">
                <a:solidFill>
                  <a:srgbClr val="000066"/>
                </a:solidFill>
                <a:latin typeface="Open Sans"/>
                <a:ea typeface="Arial Unicode MS"/>
                <a:cs typeface="Times New Roman" panose="02020603050405020304" pitchFamily="18" charset="0"/>
              </a:rPr>
              <a:t> </a:t>
            </a:r>
            <a:endParaRPr lang="en-US" sz="1800" b="1" dirty="0">
              <a:solidFill>
                <a:srgbClr val="082A75"/>
              </a:solidFill>
              <a:latin typeface="Calibri" panose="020F0502020204030204" pitchFamily="34" charset="0"/>
              <a:ea typeface="MS Mincho" panose="02020609040205080304" pitchFamily="49" charset="-128"/>
              <a:cs typeface="Times New Roman" panose="02020603050405020304" pitchFamily="18" charset="0"/>
            </a:endParaRPr>
          </a:p>
          <a:p>
            <a:pPr marL="0" indent="0">
              <a:lnSpc>
                <a:spcPct val="115000"/>
              </a:lnSpc>
              <a:spcBef>
                <a:spcPts val="0"/>
              </a:spcBef>
              <a:buFont typeface="Arial" panose="020B0604020202020204" pitchFamily="34" charset="0"/>
              <a:buNone/>
              <a:defRPr/>
            </a:pPr>
            <a:endParaRPr lang="en-US" sz="1500" b="1" dirty="0">
              <a:solidFill>
                <a:srgbClr val="082A75"/>
              </a:solidFill>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22BDD316-3EE7-4D8E-A55E-8A6D21C54534}"/>
              </a:ext>
            </a:extLst>
          </p:cNvPr>
          <p:cNvPicPr>
            <a:picLocks noChangeAspect="1"/>
          </p:cNvPicPr>
          <p:nvPr/>
        </p:nvPicPr>
        <p:blipFill>
          <a:blip r:embed="rId6"/>
          <a:stretch>
            <a:fillRect/>
          </a:stretch>
        </p:blipFill>
        <p:spPr>
          <a:xfrm>
            <a:off x="10700577" y="5679268"/>
            <a:ext cx="914479" cy="981541"/>
          </a:xfrm>
          <a:prstGeom prst="rect">
            <a:avLst/>
          </a:prstGeom>
        </p:spPr>
      </p:pic>
    </p:spTree>
    <p:extLst>
      <p:ext uri="{BB962C8B-B14F-4D97-AF65-F5344CB8AC3E}">
        <p14:creationId xmlns:p14="http://schemas.microsoft.com/office/powerpoint/2010/main" val="2032280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AFF55-EDD4-45DC-A569-D1A15CDEC494}"/>
              </a:ext>
            </a:extLst>
          </p:cNvPr>
          <p:cNvSpPr>
            <a:spLocks noGrp="1"/>
          </p:cNvSpPr>
          <p:nvPr>
            <p:ph type="title"/>
          </p:nvPr>
        </p:nvSpPr>
        <p:spPr>
          <a:xfrm>
            <a:off x="576943" y="365126"/>
            <a:ext cx="4852307" cy="806449"/>
          </a:xfrm>
          <a:solidFill>
            <a:schemeClr val="accent1">
              <a:lumMod val="20000"/>
              <a:lumOff val="80000"/>
            </a:schemeClr>
          </a:solidFill>
        </p:spPr>
        <p:txBody>
          <a:bodyPr>
            <a:normAutofit/>
          </a:bodyPr>
          <a:lstStyle/>
          <a:p>
            <a:r>
              <a:rPr lang="en-US" sz="3200" dirty="0"/>
              <a:t>Acknowledgements</a:t>
            </a:r>
          </a:p>
        </p:txBody>
      </p:sp>
      <p:sp>
        <p:nvSpPr>
          <p:cNvPr id="3" name="Content Placeholder 2">
            <a:extLst>
              <a:ext uri="{FF2B5EF4-FFF2-40B4-BE49-F238E27FC236}">
                <a16:creationId xmlns:a16="http://schemas.microsoft.com/office/drawing/2014/main" id="{3A2B052E-9467-449D-BB18-0B88E7F52B19}"/>
              </a:ext>
            </a:extLst>
          </p:cNvPr>
          <p:cNvSpPr>
            <a:spLocks noGrp="1"/>
          </p:cNvSpPr>
          <p:nvPr>
            <p:ph idx="1"/>
          </p:nvPr>
        </p:nvSpPr>
        <p:spPr>
          <a:xfrm>
            <a:off x="576942" y="1690690"/>
            <a:ext cx="10681607" cy="2738436"/>
          </a:xfrm>
          <a:solidFill>
            <a:schemeClr val="bg1">
              <a:lumMod val="95000"/>
            </a:schemeClr>
          </a:solidFill>
        </p:spPr>
        <p:txBody>
          <a:bodyPr>
            <a:normAutofit/>
          </a:bodyPr>
          <a:lstStyle/>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dirty="0">
                <a:latin typeface="Calibri" panose="020F0502020204030204" pitchFamily="34" charset="0"/>
                <a:ea typeface="Calibri" panose="020F0502020204030204" pitchFamily="34" charset="0"/>
              </a:rPr>
              <a:t>MCOA and its partners wish to thank Lina Stolyar, Senior Policy and Program Research Associate of the Massachusetts Association for Mental Health, for her data analysis contributions to this presentation.</a:t>
            </a:r>
          </a:p>
          <a:p>
            <a:pPr marL="0" marR="0" indent="0">
              <a:spcBef>
                <a:spcPts val="0"/>
              </a:spcBef>
              <a:spcAft>
                <a:spcPts val="0"/>
              </a:spcAft>
              <a:buNone/>
            </a:pPr>
            <a:endParaRPr lang="en-US" dirty="0">
              <a:latin typeface="Calibri" panose="020F0502020204030204" pitchFamily="34" charset="0"/>
              <a:ea typeface="Calibri" panose="020F0502020204030204" pitchFamily="34" charset="0"/>
            </a:endParaRPr>
          </a:p>
          <a:p>
            <a:pPr marL="0" marR="0" indent="0">
              <a:spcBef>
                <a:spcPts val="0"/>
              </a:spcBef>
              <a:spcAft>
                <a:spcPts val="0"/>
              </a:spcAft>
              <a:buNone/>
            </a:pPr>
            <a:endParaRPr kumimoji="0" lang="en-US" sz="1500" b="1" i="0" u="none" strike="noStrike" kern="1200" cap="none" spc="0" normalizeH="0" baseline="0" noProof="0" dirty="0">
              <a:ln>
                <a:noFill/>
              </a:ln>
              <a:solidFill>
                <a:srgbClr val="082A75"/>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22BDD316-3EE7-4D8E-A55E-8A6D21C54534}"/>
              </a:ext>
            </a:extLst>
          </p:cNvPr>
          <p:cNvPicPr>
            <a:picLocks noChangeAspect="1"/>
          </p:cNvPicPr>
          <p:nvPr/>
        </p:nvPicPr>
        <p:blipFill>
          <a:blip r:embed="rId2"/>
          <a:stretch>
            <a:fillRect/>
          </a:stretch>
        </p:blipFill>
        <p:spPr>
          <a:xfrm>
            <a:off x="10525851" y="5511334"/>
            <a:ext cx="914479" cy="981541"/>
          </a:xfrm>
          <a:prstGeom prst="rect">
            <a:avLst/>
          </a:prstGeom>
        </p:spPr>
      </p:pic>
    </p:spTree>
    <p:extLst>
      <p:ext uri="{BB962C8B-B14F-4D97-AF65-F5344CB8AC3E}">
        <p14:creationId xmlns:p14="http://schemas.microsoft.com/office/powerpoint/2010/main" val="839296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7426BFE-BDFF-4ED9-8E21-BA7B4910C3D0}"/>
              </a:ext>
            </a:extLst>
          </p:cNvPr>
          <p:cNvPicPr>
            <a:picLocks noChangeAspect="1"/>
          </p:cNvPicPr>
          <p:nvPr/>
        </p:nvPicPr>
        <p:blipFill>
          <a:blip r:embed="rId3"/>
          <a:stretch>
            <a:fillRect/>
          </a:stretch>
        </p:blipFill>
        <p:spPr>
          <a:xfrm>
            <a:off x="11061104" y="5676282"/>
            <a:ext cx="914479" cy="981541"/>
          </a:xfrm>
          <a:prstGeom prst="rect">
            <a:avLst/>
          </a:prstGeom>
        </p:spPr>
      </p:pic>
      <p:sp>
        <p:nvSpPr>
          <p:cNvPr id="13" name="Title 1">
            <a:extLst>
              <a:ext uri="{FF2B5EF4-FFF2-40B4-BE49-F238E27FC236}">
                <a16:creationId xmlns:a16="http://schemas.microsoft.com/office/drawing/2014/main" id="{9F5F330B-DAAD-4AB0-83EC-03E3F3A932B7}"/>
              </a:ext>
            </a:extLst>
          </p:cNvPr>
          <p:cNvSpPr>
            <a:spLocks noGrp="1"/>
          </p:cNvSpPr>
          <p:nvPr>
            <p:ph type="title"/>
          </p:nvPr>
        </p:nvSpPr>
        <p:spPr>
          <a:xfrm>
            <a:off x="8701549" y="571500"/>
            <a:ext cx="3274034" cy="1781175"/>
          </a:xfrm>
          <a:solidFill>
            <a:schemeClr val="accent1">
              <a:lumMod val="20000"/>
              <a:lumOff val="80000"/>
            </a:schemeClr>
          </a:solidFill>
        </p:spPr>
        <p:txBody>
          <a:bodyPr>
            <a:normAutofit/>
          </a:bodyPr>
          <a:lstStyle/>
          <a:p>
            <a:r>
              <a:rPr lang="en-US" sz="2000" b="1" dirty="0"/>
              <a:t>Municipalities currently served by Elder Mental Health Outreach Teams</a:t>
            </a:r>
          </a:p>
        </p:txBody>
      </p:sp>
      <p:pic>
        <p:nvPicPr>
          <p:cNvPr id="7" name="Content Placeholder 6">
            <a:extLst>
              <a:ext uri="{FF2B5EF4-FFF2-40B4-BE49-F238E27FC236}">
                <a16:creationId xmlns:a16="http://schemas.microsoft.com/office/drawing/2014/main" id="{9AB0AC8B-2E5B-5638-46DA-3A094CBF47F4}"/>
              </a:ext>
            </a:extLst>
          </p:cNvPr>
          <p:cNvPicPr>
            <a:picLocks noGrp="1" noChangeAspect="1"/>
          </p:cNvPicPr>
          <p:nvPr>
            <p:ph idx="1"/>
          </p:nvPr>
        </p:nvPicPr>
        <p:blipFill rotWithShape="1">
          <a:blip r:embed="rId4"/>
          <a:srcRect l="61968" t="19793" r="12226" b="12086"/>
          <a:stretch/>
        </p:blipFill>
        <p:spPr>
          <a:xfrm>
            <a:off x="393289" y="363339"/>
            <a:ext cx="8186489" cy="6077720"/>
          </a:xfrm>
        </p:spPr>
      </p:pic>
      <p:sp>
        <p:nvSpPr>
          <p:cNvPr id="2" name="Title 1">
            <a:extLst>
              <a:ext uri="{FF2B5EF4-FFF2-40B4-BE49-F238E27FC236}">
                <a16:creationId xmlns:a16="http://schemas.microsoft.com/office/drawing/2014/main" id="{FA4EF5E2-10B7-40EB-A1E3-3D00BCBE34DC}"/>
              </a:ext>
            </a:extLst>
          </p:cNvPr>
          <p:cNvSpPr txBox="1">
            <a:spLocks/>
          </p:cNvSpPr>
          <p:nvPr/>
        </p:nvSpPr>
        <p:spPr>
          <a:xfrm>
            <a:off x="510049" y="5562600"/>
            <a:ext cx="3274034" cy="714375"/>
          </a:xfrm>
          <a:prstGeom prst="rect">
            <a:avLst/>
          </a:prstGeom>
          <a:solidFill>
            <a:schemeClr val="bg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baseline="0">
                <a:solidFill>
                  <a:srgbClr val="465C8B"/>
                </a:solidFill>
                <a:latin typeface="Roboto Slab" charset="0"/>
                <a:ea typeface="Roboto Slab" charset="0"/>
                <a:cs typeface="Roboto Slab" charset="0"/>
              </a:defRPr>
            </a:lvl1pPr>
          </a:lstStyle>
          <a:p>
            <a:r>
              <a:rPr lang="en-US" sz="1300" dirty="0">
                <a:latin typeface="Calibri" panose="020F0502020204030204" pitchFamily="34" charset="0"/>
                <a:ea typeface="Calibri" panose="020F0502020204030204" pitchFamily="34" charset="0"/>
              </a:rPr>
              <a:t>* Source: Lina </a:t>
            </a:r>
            <a:r>
              <a:rPr lang="en-US" sz="1300" dirty="0" err="1">
                <a:latin typeface="Calibri" panose="020F0502020204030204" pitchFamily="34" charset="0"/>
                <a:ea typeface="Calibri" panose="020F0502020204030204" pitchFamily="34" charset="0"/>
              </a:rPr>
              <a:t>Stoylar</a:t>
            </a:r>
            <a:r>
              <a:rPr lang="en-US" sz="1300" dirty="0">
                <a:latin typeface="Calibri" panose="020F0502020204030204" pitchFamily="34" charset="0"/>
                <a:ea typeface="Calibri" panose="020F0502020204030204" pitchFamily="34" charset="0"/>
              </a:rPr>
              <a:t>, </a:t>
            </a:r>
          </a:p>
          <a:p>
            <a:r>
              <a:rPr lang="en-US" sz="1300" dirty="0">
                <a:latin typeface="Calibri" panose="020F0502020204030204" pitchFamily="34" charset="0"/>
                <a:ea typeface="Calibri" panose="020F0502020204030204" pitchFamily="34" charset="0"/>
              </a:rPr>
              <a:t>Senior Policy and Program Research Associate MAMH</a:t>
            </a:r>
            <a:endParaRPr lang="en-US" sz="2000" b="1" dirty="0"/>
          </a:p>
        </p:txBody>
      </p:sp>
    </p:spTree>
    <p:extLst>
      <p:ext uri="{BB962C8B-B14F-4D97-AF65-F5344CB8AC3E}">
        <p14:creationId xmlns:p14="http://schemas.microsoft.com/office/powerpoint/2010/main" val="3050063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F4899963-572C-4E1F-B863-5151447B12E5}"/>
              </a:ext>
            </a:extLst>
          </p:cNvPr>
          <p:cNvPicPr>
            <a:picLocks noChangeAspect="1"/>
          </p:cNvPicPr>
          <p:nvPr/>
        </p:nvPicPr>
        <p:blipFill>
          <a:blip r:embed="rId3"/>
          <a:stretch>
            <a:fillRect/>
          </a:stretch>
        </p:blipFill>
        <p:spPr>
          <a:xfrm>
            <a:off x="10973738" y="5662422"/>
            <a:ext cx="914479" cy="981541"/>
          </a:xfrm>
          <a:prstGeom prst="rect">
            <a:avLst/>
          </a:prstGeom>
        </p:spPr>
      </p:pic>
      <p:pic>
        <p:nvPicPr>
          <p:cNvPr id="3" name="Picture 2">
            <a:extLst>
              <a:ext uri="{FF2B5EF4-FFF2-40B4-BE49-F238E27FC236}">
                <a16:creationId xmlns:a16="http://schemas.microsoft.com/office/drawing/2014/main" id="{09596D38-B4B9-CCCC-5F32-E549CF45AD7D}"/>
              </a:ext>
            </a:extLst>
          </p:cNvPr>
          <p:cNvPicPr>
            <a:picLocks noChangeAspect="1"/>
          </p:cNvPicPr>
          <p:nvPr/>
        </p:nvPicPr>
        <p:blipFill rotWithShape="1">
          <a:blip r:embed="rId4"/>
          <a:srcRect t="6928" b="11604"/>
          <a:stretch/>
        </p:blipFill>
        <p:spPr>
          <a:xfrm>
            <a:off x="303782" y="783772"/>
            <a:ext cx="9872183" cy="5860191"/>
          </a:xfrm>
          <a:prstGeom prst="rect">
            <a:avLst/>
          </a:prstGeom>
        </p:spPr>
      </p:pic>
      <p:sp>
        <p:nvSpPr>
          <p:cNvPr id="2" name="Title 1">
            <a:extLst>
              <a:ext uri="{FF2B5EF4-FFF2-40B4-BE49-F238E27FC236}">
                <a16:creationId xmlns:a16="http://schemas.microsoft.com/office/drawing/2014/main" id="{1FE70D0B-31D5-4A2C-B621-279781BFCA2A}"/>
              </a:ext>
            </a:extLst>
          </p:cNvPr>
          <p:cNvSpPr>
            <a:spLocks noGrp="1"/>
          </p:cNvSpPr>
          <p:nvPr>
            <p:ph type="title"/>
          </p:nvPr>
        </p:nvSpPr>
        <p:spPr>
          <a:xfrm>
            <a:off x="158931" y="143692"/>
            <a:ext cx="11075125" cy="640080"/>
          </a:xfrm>
          <a:solidFill>
            <a:schemeClr val="accent1">
              <a:lumMod val="20000"/>
              <a:lumOff val="80000"/>
            </a:schemeClr>
          </a:solidFill>
        </p:spPr>
        <p:txBody>
          <a:bodyPr>
            <a:normAutofit/>
          </a:bodyPr>
          <a:lstStyle/>
          <a:p>
            <a:r>
              <a:rPr lang="en-US" sz="2800" dirty="0"/>
              <a:t>Racial and Ethnic Census Demographics (</a:t>
            </a:r>
            <a:r>
              <a:rPr lang="en-US" sz="2000" dirty="0"/>
              <a:t>Adults in Massachusetts in 2020)</a:t>
            </a:r>
          </a:p>
        </p:txBody>
      </p:sp>
      <p:sp>
        <p:nvSpPr>
          <p:cNvPr id="4" name="Title 1">
            <a:extLst>
              <a:ext uri="{FF2B5EF4-FFF2-40B4-BE49-F238E27FC236}">
                <a16:creationId xmlns:a16="http://schemas.microsoft.com/office/drawing/2014/main" id="{0509F440-B4A0-798F-49B0-2932684CF1D4}"/>
              </a:ext>
            </a:extLst>
          </p:cNvPr>
          <p:cNvSpPr txBox="1">
            <a:spLocks/>
          </p:cNvSpPr>
          <p:nvPr/>
        </p:nvSpPr>
        <p:spPr>
          <a:xfrm>
            <a:off x="303782" y="5717040"/>
            <a:ext cx="3274034" cy="714375"/>
          </a:xfrm>
          <a:prstGeom prst="rect">
            <a:avLst/>
          </a:prstGeom>
          <a:solidFill>
            <a:schemeClr val="bg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baseline="0">
                <a:solidFill>
                  <a:srgbClr val="465C8B"/>
                </a:solidFill>
                <a:latin typeface="Roboto Slab" charset="0"/>
                <a:ea typeface="Roboto Slab" charset="0"/>
                <a:cs typeface="Roboto Slab" charset="0"/>
              </a:defRPr>
            </a:lvl1pPr>
          </a:lstStyle>
          <a:p>
            <a:r>
              <a:rPr lang="en-US" sz="1300" dirty="0">
                <a:latin typeface="Calibri" panose="020F0502020204030204" pitchFamily="34" charset="0"/>
                <a:ea typeface="Calibri" panose="020F0502020204030204" pitchFamily="34" charset="0"/>
              </a:rPr>
              <a:t>* Source: Lina </a:t>
            </a:r>
            <a:r>
              <a:rPr lang="en-US" sz="1300" dirty="0" err="1">
                <a:latin typeface="Calibri" panose="020F0502020204030204" pitchFamily="34" charset="0"/>
                <a:ea typeface="Calibri" panose="020F0502020204030204" pitchFamily="34" charset="0"/>
              </a:rPr>
              <a:t>Stoylar</a:t>
            </a:r>
            <a:r>
              <a:rPr lang="en-US" sz="1300" dirty="0">
                <a:latin typeface="Calibri" panose="020F0502020204030204" pitchFamily="34" charset="0"/>
                <a:ea typeface="Calibri" panose="020F0502020204030204" pitchFamily="34" charset="0"/>
              </a:rPr>
              <a:t>, </a:t>
            </a:r>
          </a:p>
          <a:p>
            <a:r>
              <a:rPr lang="en-US" sz="1300" dirty="0">
                <a:latin typeface="Calibri" panose="020F0502020204030204" pitchFamily="34" charset="0"/>
                <a:ea typeface="Calibri" panose="020F0502020204030204" pitchFamily="34" charset="0"/>
              </a:rPr>
              <a:t>Senior Policy and Program Research Associate MAMH</a:t>
            </a:r>
            <a:endParaRPr lang="en-US" sz="2000" b="1" dirty="0"/>
          </a:p>
        </p:txBody>
      </p:sp>
    </p:spTree>
    <p:extLst>
      <p:ext uri="{BB962C8B-B14F-4D97-AF65-F5344CB8AC3E}">
        <p14:creationId xmlns:p14="http://schemas.microsoft.com/office/powerpoint/2010/main" val="2648334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F4899963-572C-4E1F-B863-5151447B12E5}"/>
              </a:ext>
            </a:extLst>
          </p:cNvPr>
          <p:cNvPicPr>
            <a:picLocks noChangeAspect="1"/>
          </p:cNvPicPr>
          <p:nvPr/>
        </p:nvPicPr>
        <p:blipFill>
          <a:blip r:embed="rId3"/>
          <a:stretch>
            <a:fillRect/>
          </a:stretch>
        </p:blipFill>
        <p:spPr>
          <a:xfrm>
            <a:off x="10973738" y="5662422"/>
            <a:ext cx="914479" cy="981541"/>
          </a:xfrm>
          <a:prstGeom prst="rect">
            <a:avLst/>
          </a:prstGeom>
        </p:spPr>
      </p:pic>
      <p:pic>
        <p:nvPicPr>
          <p:cNvPr id="3" name="Picture 2">
            <a:extLst>
              <a:ext uri="{FF2B5EF4-FFF2-40B4-BE49-F238E27FC236}">
                <a16:creationId xmlns:a16="http://schemas.microsoft.com/office/drawing/2014/main" id="{AA4D875C-3DB4-ADCA-C81C-971A9742D925}"/>
              </a:ext>
            </a:extLst>
          </p:cNvPr>
          <p:cNvPicPr>
            <a:picLocks noChangeAspect="1"/>
          </p:cNvPicPr>
          <p:nvPr/>
        </p:nvPicPr>
        <p:blipFill rotWithShape="1">
          <a:blip r:embed="rId4"/>
          <a:srcRect t="1728"/>
          <a:stretch/>
        </p:blipFill>
        <p:spPr>
          <a:xfrm>
            <a:off x="219989" y="106901"/>
            <a:ext cx="9770839" cy="6091815"/>
          </a:xfrm>
          <a:prstGeom prst="rect">
            <a:avLst/>
          </a:prstGeom>
        </p:spPr>
      </p:pic>
      <p:sp>
        <p:nvSpPr>
          <p:cNvPr id="2" name="Title 1">
            <a:extLst>
              <a:ext uri="{FF2B5EF4-FFF2-40B4-BE49-F238E27FC236}">
                <a16:creationId xmlns:a16="http://schemas.microsoft.com/office/drawing/2014/main" id="{1FE70D0B-31D5-4A2C-B621-279781BFCA2A}"/>
              </a:ext>
            </a:extLst>
          </p:cNvPr>
          <p:cNvSpPr>
            <a:spLocks noGrp="1"/>
          </p:cNvSpPr>
          <p:nvPr>
            <p:ph type="title"/>
          </p:nvPr>
        </p:nvSpPr>
        <p:spPr>
          <a:xfrm>
            <a:off x="10032274" y="214038"/>
            <a:ext cx="1814497" cy="5448384"/>
          </a:xfrm>
          <a:solidFill>
            <a:schemeClr val="accent1">
              <a:lumMod val="20000"/>
              <a:lumOff val="80000"/>
            </a:schemeClr>
          </a:solidFill>
        </p:spPr>
        <p:txBody>
          <a:bodyPr>
            <a:normAutofit/>
          </a:bodyPr>
          <a:lstStyle/>
          <a:p>
            <a:r>
              <a:rPr lang="en-US" sz="2800" dirty="0"/>
              <a:t>Cities and towns served by EMHOTs are slightly more diverse compared to MA overall</a:t>
            </a:r>
            <a:br>
              <a:rPr lang="en-US" sz="2800" dirty="0"/>
            </a:br>
            <a:endParaRPr lang="en-US" sz="2800" dirty="0"/>
          </a:p>
        </p:txBody>
      </p:sp>
      <p:sp>
        <p:nvSpPr>
          <p:cNvPr id="4" name="Title 1">
            <a:extLst>
              <a:ext uri="{FF2B5EF4-FFF2-40B4-BE49-F238E27FC236}">
                <a16:creationId xmlns:a16="http://schemas.microsoft.com/office/drawing/2014/main" id="{50461EF4-3B09-48C4-5374-4B42FB3C08A2}"/>
              </a:ext>
            </a:extLst>
          </p:cNvPr>
          <p:cNvSpPr txBox="1">
            <a:spLocks/>
          </p:cNvSpPr>
          <p:nvPr/>
        </p:nvSpPr>
        <p:spPr>
          <a:xfrm>
            <a:off x="178543" y="6143860"/>
            <a:ext cx="5298332" cy="500103"/>
          </a:xfrm>
          <a:prstGeom prst="rect">
            <a:avLst/>
          </a:prstGeom>
          <a:no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baseline="0">
                <a:solidFill>
                  <a:srgbClr val="465C8B"/>
                </a:solidFill>
                <a:latin typeface="Roboto Slab" charset="0"/>
                <a:ea typeface="Roboto Slab" charset="0"/>
                <a:cs typeface="Roboto Slab" charset="0"/>
              </a:defRPr>
            </a:lvl1pPr>
          </a:lstStyle>
          <a:p>
            <a:r>
              <a:rPr lang="en-US" sz="1300" dirty="0">
                <a:latin typeface="Calibri" panose="020F0502020204030204" pitchFamily="34" charset="0"/>
                <a:ea typeface="Calibri" panose="020F0502020204030204" pitchFamily="34" charset="0"/>
              </a:rPr>
              <a:t>* Source: Lina </a:t>
            </a:r>
            <a:r>
              <a:rPr lang="en-US" sz="1300" dirty="0" err="1">
                <a:latin typeface="Calibri" panose="020F0502020204030204" pitchFamily="34" charset="0"/>
                <a:ea typeface="Calibri" panose="020F0502020204030204" pitchFamily="34" charset="0"/>
              </a:rPr>
              <a:t>Stoylar</a:t>
            </a:r>
            <a:r>
              <a:rPr lang="en-US" sz="1300" dirty="0">
                <a:latin typeface="Calibri" panose="020F0502020204030204" pitchFamily="34" charset="0"/>
                <a:ea typeface="Calibri" panose="020F0502020204030204" pitchFamily="34" charset="0"/>
              </a:rPr>
              <a:t>, </a:t>
            </a:r>
          </a:p>
          <a:p>
            <a:r>
              <a:rPr lang="en-US" sz="1300" dirty="0">
                <a:latin typeface="Calibri" panose="020F0502020204030204" pitchFamily="34" charset="0"/>
                <a:ea typeface="Calibri" panose="020F0502020204030204" pitchFamily="34" charset="0"/>
              </a:rPr>
              <a:t>Senior Policy and Program Research Associate MAMH</a:t>
            </a:r>
            <a:endParaRPr lang="en-US" sz="2000" b="1" dirty="0"/>
          </a:p>
        </p:txBody>
      </p:sp>
    </p:spTree>
    <p:extLst>
      <p:ext uri="{BB962C8B-B14F-4D97-AF65-F5344CB8AC3E}">
        <p14:creationId xmlns:p14="http://schemas.microsoft.com/office/powerpoint/2010/main" val="2452654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a:extLst>
              <a:ext uri="{FF2B5EF4-FFF2-40B4-BE49-F238E27FC236}">
                <a16:creationId xmlns:a16="http://schemas.microsoft.com/office/drawing/2014/main" id="{AE64DA20-6206-7B1D-6678-9EA65ACBFE7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6587" b="13215"/>
          <a:stretch/>
        </p:blipFill>
        <p:spPr>
          <a:xfrm>
            <a:off x="280851" y="365760"/>
            <a:ext cx="11898429" cy="5296661"/>
          </a:xfrm>
        </p:spPr>
      </p:pic>
      <p:sp>
        <p:nvSpPr>
          <p:cNvPr id="2" name="Title 1">
            <a:extLst>
              <a:ext uri="{FF2B5EF4-FFF2-40B4-BE49-F238E27FC236}">
                <a16:creationId xmlns:a16="http://schemas.microsoft.com/office/drawing/2014/main" id="{1FE70D0B-31D5-4A2C-B621-279781BFCA2A}"/>
              </a:ext>
            </a:extLst>
          </p:cNvPr>
          <p:cNvSpPr>
            <a:spLocks noGrp="1"/>
          </p:cNvSpPr>
          <p:nvPr>
            <p:ph type="title"/>
          </p:nvPr>
        </p:nvSpPr>
        <p:spPr>
          <a:xfrm>
            <a:off x="4280263" y="1263398"/>
            <a:ext cx="7051037" cy="2325187"/>
          </a:xfrm>
          <a:solidFill>
            <a:schemeClr val="accent1">
              <a:lumMod val="20000"/>
              <a:lumOff val="80000"/>
            </a:schemeClr>
          </a:solidFill>
        </p:spPr>
        <p:txBody>
          <a:bodyPr>
            <a:noAutofit/>
          </a:bodyPr>
          <a:lstStyle/>
          <a:p>
            <a:r>
              <a:rPr lang="en-US" sz="2800" b="1" dirty="0"/>
              <a:t>Race and Ethnicity of Adults in Cities and Towns served by EMHOTs in 2020, as compared to Race and Ethnicity of Older Adults served by EMHOTs in 2022</a:t>
            </a:r>
            <a:br>
              <a:rPr lang="en-US" sz="2800" b="1" dirty="0"/>
            </a:br>
            <a:endParaRPr lang="en-US" sz="2800" b="1" dirty="0"/>
          </a:p>
        </p:txBody>
      </p:sp>
      <p:pic>
        <p:nvPicPr>
          <p:cNvPr id="48" name="Picture 47">
            <a:extLst>
              <a:ext uri="{FF2B5EF4-FFF2-40B4-BE49-F238E27FC236}">
                <a16:creationId xmlns:a16="http://schemas.microsoft.com/office/drawing/2014/main" id="{F4899963-572C-4E1F-B863-5151447B12E5}"/>
              </a:ext>
            </a:extLst>
          </p:cNvPr>
          <p:cNvPicPr>
            <a:picLocks noChangeAspect="1"/>
          </p:cNvPicPr>
          <p:nvPr/>
        </p:nvPicPr>
        <p:blipFill>
          <a:blip r:embed="rId4"/>
          <a:stretch>
            <a:fillRect/>
          </a:stretch>
        </p:blipFill>
        <p:spPr>
          <a:xfrm>
            <a:off x="10973738" y="5662422"/>
            <a:ext cx="914479" cy="981541"/>
          </a:xfrm>
          <a:prstGeom prst="rect">
            <a:avLst/>
          </a:prstGeom>
        </p:spPr>
      </p:pic>
      <p:sp>
        <p:nvSpPr>
          <p:cNvPr id="4" name="Title 1">
            <a:extLst>
              <a:ext uri="{FF2B5EF4-FFF2-40B4-BE49-F238E27FC236}">
                <a16:creationId xmlns:a16="http://schemas.microsoft.com/office/drawing/2014/main" id="{A1808EC0-6F7C-6644-D12F-CE830F4E0FC8}"/>
              </a:ext>
            </a:extLst>
          </p:cNvPr>
          <p:cNvSpPr txBox="1">
            <a:spLocks/>
          </p:cNvSpPr>
          <p:nvPr/>
        </p:nvSpPr>
        <p:spPr>
          <a:xfrm>
            <a:off x="303783" y="5591175"/>
            <a:ext cx="3274034" cy="714375"/>
          </a:xfrm>
          <a:prstGeom prst="rect">
            <a:avLst/>
          </a:prstGeom>
          <a:no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baseline="0">
                <a:solidFill>
                  <a:srgbClr val="465C8B"/>
                </a:solidFill>
                <a:latin typeface="Roboto Slab" charset="0"/>
                <a:ea typeface="Roboto Slab" charset="0"/>
                <a:cs typeface="Roboto Slab" charset="0"/>
              </a:defRPr>
            </a:lvl1pPr>
          </a:lstStyle>
          <a:p>
            <a:r>
              <a:rPr lang="en-US" sz="1300" dirty="0">
                <a:latin typeface="Calibri" panose="020F0502020204030204" pitchFamily="34" charset="0"/>
                <a:ea typeface="Calibri" panose="020F0502020204030204" pitchFamily="34" charset="0"/>
              </a:rPr>
              <a:t>* Source: Lina </a:t>
            </a:r>
            <a:r>
              <a:rPr lang="en-US" sz="1300" dirty="0" err="1">
                <a:latin typeface="Calibri" panose="020F0502020204030204" pitchFamily="34" charset="0"/>
                <a:ea typeface="Calibri" panose="020F0502020204030204" pitchFamily="34" charset="0"/>
              </a:rPr>
              <a:t>Stoylar</a:t>
            </a:r>
            <a:r>
              <a:rPr lang="en-US" sz="1300" dirty="0">
                <a:latin typeface="Calibri" panose="020F0502020204030204" pitchFamily="34" charset="0"/>
                <a:ea typeface="Calibri" panose="020F0502020204030204" pitchFamily="34" charset="0"/>
              </a:rPr>
              <a:t>, </a:t>
            </a:r>
          </a:p>
          <a:p>
            <a:r>
              <a:rPr lang="en-US" sz="1300" dirty="0">
                <a:latin typeface="Calibri" panose="020F0502020204030204" pitchFamily="34" charset="0"/>
                <a:ea typeface="Calibri" panose="020F0502020204030204" pitchFamily="34" charset="0"/>
              </a:rPr>
              <a:t>Senior Policy and Program Research Associate MAMH</a:t>
            </a:r>
            <a:endParaRPr lang="en-US" sz="2000" b="1" dirty="0"/>
          </a:p>
        </p:txBody>
      </p:sp>
    </p:spTree>
    <p:extLst>
      <p:ext uri="{BB962C8B-B14F-4D97-AF65-F5344CB8AC3E}">
        <p14:creationId xmlns:p14="http://schemas.microsoft.com/office/powerpoint/2010/main" val="1449035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366AA470-E6A0-49AB-B48C-D89838C23498}"/>
              </a:ext>
            </a:extLst>
          </p:cNvPr>
          <p:cNvSpPr txBox="1">
            <a:spLocks noGrp="1" noChangeArrowheads="1"/>
          </p:cNvSpPr>
          <p:nvPr>
            <p:ph idx="1"/>
          </p:nvPr>
        </p:nvSpPr>
        <p:spPr bwMode="auto">
          <a:xfrm>
            <a:off x="507290" y="1339640"/>
            <a:ext cx="4924681" cy="5039389"/>
          </a:xfrm>
          <a:prstGeom prst="rect">
            <a:avLst/>
          </a:prstGeom>
          <a:solidFill>
            <a:srgbClr val="FFFFFF">
              <a:lumMod val="95000"/>
            </a:srgbClr>
          </a:solidFill>
          <a:ln w="38100" cmpd="sng">
            <a:noFill/>
            <a:miter lim="800000"/>
            <a:headEnd/>
            <a:tailEnd/>
          </a:ln>
        </p:spPr>
        <p:txBody>
          <a:bodyPr rot="0" vert="horz" wrap="square" lIns="91440" tIns="45720" rIns="91440" bIns="45720" anchor="t" anchorCtr="0">
            <a:noAutofit/>
          </a:bodyPr>
          <a:lstStyle/>
          <a:p>
            <a:pPr marL="0" indent="0">
              <a:lnSpc>
                <a:spcPct val="107000"/>
              </a:lnSpc>
              <a:spcBef>
                <a:spcPts val="0"/>
              </a:spcBef>
              <a:buNone/>
            </a:pPr>
            <a:r>
              <a:rPr lang="en-US" sz="2400" dirty="0">
                <a:solidFill>
                  <a:schemeClr val="accent5">
                    <a:lumMod val="50000"/>
                  </a:schemeClr>
                </a:solidFill>
                <a:effectLst/>
                <a:latin typeface="+mn-lt"/>
                <a:ea typeface="Arial Unicode MS"/>
                <a:cs typeface="Times New Roman" panose="02020603050405020304" pitchFamily="18" charset="0"/>
              </a:rPr>
              <a:t>Prior</a:t>
            </a:r>
            <a:r>
              <a:rPr lang="en-US" sz="2400" b="1" i="1" dirty="0">
                <a:solidFill>
                  <a:schemeClr val="accent5">
                    <a:lumMod val="50000"/>
                  </a:schemeClr>
                </a:solidFill>
                <a:effectLst/>
                <a:latin typeface="+mn-lt"/>
                <a:ea typeface="Arial Unicode MS"/>
                <a:cs typeface="Times New Roman" panose="02020603050405020304" pitchFamily="18" charset="0"/>
              </a:rPr>
              <a:t> </a:t>
            </a:r>
            <a:r>
              <a:rPr lang="en-US" sz="2400" dirty="0">
                <a:solidFill>
                  <a:schemeClr val="accent5">
                    <a:lumMod val="50000"/>
                  </a:schemeClr>
                </a:solidFill>
                <a:effectLst/>
                <a:latin typeface="+mn-lt"/>
                <a:ea typeface="Arial Unicode MS"/>
                <a:cs typeface="Times New Roman" panose="02020603050405020304" pitchFamily="18" charset="0"/>
              </a:rPr>
              <a:t>to the Pandemic, </a:t>
            </a:r>
            <a:r>
              <a:rPr lang="en-US" sz="2400" dirty="0">
                <a:solidFill>
                  <a:schemeClr val="accent5">
                    <a:lumMod val="50000"/>
                  </a:schemeClr>
                </a:solidFill>
                <a:latin typeface="+mn-lt"/>
                <a:ea typeface="Arial Unicode MS"/>
                <a:cs typeface="Times New Roman" panose="02020603050405020304" pitchFamily="18" charset="0"/>
              </a:rPr>
              <a:t>t</a:t>
            </a:r>
            <a:r>
              <a:rPr lang="en-US" sz="2400" dirty="0">
                <a:solidFill>
                  <a:schemeClr val="accent5">
                    <a:lumMod val="50000"/>
                  </a:schemeClr>
                </a:solidFill>
                <a:effectLst/>
                <a:latin typeface="+mn-lt"/>
                <a:ea typeface="Calibri" panose="020F0502020204030204" pitchFamily="34" charset="0"/>
                <a:cs typeface="Times New Roman" panose="02020603050405020304" pitchFamily="18" charset="0"/>
              </a:rPr>
              <a:t>he 2018 Mass Healthy Aging Report</a:t>
            </a:r>
            <a:r>
              <a:rPr lang="en-US" sz="2400" baseline="30000" dirty="0">
                <a:solidFill>
                  <a:srgbClr val="2E287F"/>
                </a:solidFill>
                <a:effectLst/>
                <a:latin typeface="Calibri" panose="020F0502020204030204" pitchFamily="34" charset="0"/>
                <a:ea typeface="MS Mincho" panose="02020609040205080304" pitchFamily="49" charset="-128"/>
                <a:cs typeface="Calibri" panose="020F0502020204030204" pitchFamily="34" charset="0"/>
              </a:rPr>
              <a:t>1</a:t>
            </a:r>
            <a:r>
              <a:rPr lang="en-US" sz="2400" dirty="0">
                <a:solidFill>
                  <a:schemeClr val="accent5">
                    <a:lumMod val="50000"/>
                  </a:schemeClr>
                </a:solidFill>
                <a:effectLst/>
                <a:latin typeface="+mn-lt"/>
                <a:ea typeface="Calibri" panose="020F0502020204030204" pitchFamily="34" charset="0"/>
                <a:cs typeface="Times New Roman" panose="02020603050405020304" pitchFamily="18" charset="0"/>
              </a:rPr>
              <a:t> data showed 31.5 % of older adults in Massachusetts were diagnosed with depression. </a:t>
            </a:r>
          </a:p>
          <a:p>
            <a:pPr marL="0" indent="0">
              <a:lnSpc>
                <a:spcPct val="107000"/>
              </a:lnSpc>
              <a:spcBef>
                <a:spcPts val="0"/>
              </a:spcBef>
              <a:buNone/>
            </a:pPr>
            <a:r>
              <a:rPr lang="en-US" sz="2400" b="1" i="1" u="sng" dirty="0">
                <a:solidFill>
                  <a:schemeClr val="accent5">
                    <a:lumMod val="50000"/>
                  </a:schemeClr>
                </a:solidFill>
                <a:latin typeface="+mn-lt"/>
                <a:cs typeface="Times New Roman" panose="02020603050405020304" pitchFamily="18" charset="0"/>
              </a:rPr>
              <a:t>Current </a:t>
            </a:r>
            <a:r>
              <a:rPr lang="en-US" sz="2400" b="1" u="sng" dirty="0">
                <a:solidFill>
                  <a:schemeClr val="accent5">
                    <a:lumMod val="50000"/>
                  </a:schemeClr>
                </a:solidFill>
                <a:latin typeface="+mn-lt"/>
                <a:cs typeface="Times New Roman" panose="02020603050405020304" pitchFamily="18" charset="0"/>
              </a:rPr>
              <a:t>EMHOT Data shows </a:t>
            </a:r>
          </a:p>
          <a:p>
            <a:pPr marL="0" indent="0">
              <a:lnSpc>
                <a:spcPct val="107000"/>
              </a:lnSpc>
              <a:spcBef>
                <a:spcPts val="0"/>
              </a:spcBef>
              <a:buNone/>
            </a:pPr>
            <a:r>
              <a:rPr lang="en-US" sz="2400" dirty="0">
                <a:solidFill>
                  <a:schemeClr val="accent5">
                    <a:lumMod val="50000"/>
                  </a:schemeClr>
                </a:solidFill>
                <a:latin typeface="Calibri"/>
                <a:cs typeface="Calibri"/>
              </a:rPr>
              <a:t>The most common psychiatric conditions among EMHOT clients are</a:t>
            </a:r>
          </a:p>
          <a:p>
            <a:pPr>
              <a:lnSpc>
                <a:spcPct val="107000"/>
              </a:lnSpc>
              <a:spcBef>
                <a:spcPts val="0"/>
              </a:spcBef>
            </a:pPr>
            <a:r>
              <a:rPr lang="en-US" sz="2400" dirty="0">
                <a:solidFill>
                  <a:schemeClr val="accent5">
                    <a:lumMod val="50000"/>
                  </a:schemeClr>
                </a:solidFill>
                <a:latin typeface="Calibri"/>
                <a:cs typeface="Calibri"/>
              </a:rPr>
              <a:t> Depression (53% )</a:t>
            </a:r>
          </a:p>
          <a:p>
            <a:pPr>
              <a:lnSpc>
                <a:spcPct val="107000"/>
              </a:lnSpc>
              <a:spcBef>
                <a:spcPts val="0"/>
              </a:spcBef>
            </a:pPr>
            <a:r>
              <a:rPr lang="en-US" sz="2400" dirty="0">
                <a:solidFill>
                  <a:schemeClr val="accent5">
                    <a:lumMod val="50000"/>
                  </a:schemeClr>
                </a:solidFill>
                <a:latin typeface="Calibri"/>
                <a:cs typeface="Calibri"/>
              </a:rPr>
              <a:t> Anxiety (32%)</a:t>
            </a:r>
          </a:p>
          <a:p>
            <a:pPr>
              <a:lnSpc>
                <a:spcPct val="107000"/>
              </a:lnSpc>
              <a:spcBef>
                <a:spcPts val="0"/>
              </a:spcBef>
            </a:pPr>
            <a:r>
              <a:rPr lang="en-US" sz="2400" dirty="0">
                <a:solidFill>
                  <a:schemeClr val="accent5">
                    <a:lumMod val="50000"/>
                  </a:schemeClr>
                </a:solidFill>
                <a:latin typeface="Calibri"/>
                <a:cs typeface="Calibri"/>
              </a:rPr>
              <a:t>Dually Diagnosed with Substance Use (10%)</a:t>
            </a:r>
          </a:p>
          <a:p>
            <a:pPr marL="0" marR="0" indent="0">
              <a:lnSpc>
                <a:spcPct val="107000"/>
              </a:lnSpc>
              <a:spcBef>
                <a:spcPts val="0"/>
              </a:spcBef>
              <a:spcAft>
                <a:spcPts val="0"/>
              </a:spcAft>
              <a:buNone/>
            </a:pPr>
            <a:endParaRPr lang="en-US" sz="2400" dirty="0">
              <a:solidFill>
                <a:schemeClr val="accent5">
                  <a:lumMod val="50000"/>
                </a:schemeClr>
              </a:solidFill>
              <a:effectLst/>
              <a:highlight>
                <a:srgbClr val="FFFF00"/>
              </a:highlight>
              <a:latin typeface="+mn-lt"/>
              <a:ea typeface="Calibri" panose="020F0502020204030204" pitchFamily="34" charset="0"/>
              <a:cs typeface="Times New Roman" panose="02020603050405020304" pitchFamily="18" charset="0"/>
            </a:endParaRPr>
          </a:p>
          <a:p>
            <a:pPr marL="54610" marR="0">
              <a:lnSpc>
                <a:spcPct val="107000"/>
              </a:lnSpc>
              <a:spcBef>
                <a:spcPts val="0"/>
              </a:spcBef>
              <a:spcAft>
                <a:spcPts val="0"/>
              </a:spcAft>
            </a:pPr>
            <a:endParaRPr lang="en-US" sz="1400" dirty="0">
              <a:effectLst/>
              <a:highlight>
                <a:srgbClr val="FFFF00"/>
              </a:highlight>
              <a:latin typeface="+mn-lt"/>
              <a:ea typeface="Calibri" panose="020F0502020204030204" pitchFamily="34" charset="0"/>
              <a:cs typeface="Times New Roman" panose="02020603050405020304" pitchFamily="18" charset="0"/>
            </a:endParaRPr>
          </a:p>
        </p:txBody>
      </p:sp>
      <p:sp>
        <p:nvSpPr>
          <p:cNvPr id="6" name="object 8">
            <a:extLst>
              <a:ext uri="{FF2B5EF4-FFF2-40B4-BE49-F238E27FC236}">
                <a16:creationId xmlns:a16="http://schemas.microsoft.com/office/drawing/2014/main" id="{7CC8EC0F-621A-448A-AEC7-70034655F2FE}"/>
              </a:ext>
            </a:extLst>
          </p:cNvPr>
          <p:cNvSpPr txBox="1"/>
          <p:nvPr/>
        </p:nvSpPr>
        <p:spPr>
          <a:xfrm>
            <a:off x="5540829" y="2152656"/>
            <a:ext cx="6143881" cy="4229363"/>
          </a:xfrm>
          <a:prstGeom prst="rect">
            <a:avLst/>
          </a:prstGeom>
          <a:solidFill>
            <a:schemeClr val="bg1">
              <a:lumMod val="95000"/>
            </a:schemeClr>
          </a:solidFill>
        </p:spPr>
        <p:txBody>
          <a:bodyPr vert="horz" wrap="square" lIns="0" tIns="12700" rIns="0" bIns="0" rtlCol="0">
            <a:spAutoFit/>
          </a:bodyPr>
          <a:lstStyle/>
          <a:p>
            <a:pPr marL="282575">
              <a:lnSpc>
                <a:spcPct val="100000"/>
              </a:lnSpc>
              <a:spcBef>
                <a:spcPts val="100"/>
              </a:spcBef>
            </a:pPr>
            <a:r>
              <a:rPr lang="en-US" sz="2200" b="1" spc="-5" dirty="0">
                <a:solidFill>
                  <a:schemeClr val="accent5">
                    <a:lumMod val="50000"/>
                  </a:schemeClr>
                </a:solidFill>
                <a:latin typeface="Calibri"/>
                <a:cs typeface="Calibri"/>
              </a:rPr>
              <a:t>42% </a:t>
            </a:r>
            <a:r>
              <a:rPr lang="en-US" sz="2200" spc="-5" dirty="0">
                <a:solidFill>
                  <a:schemeClr val="accent5">
                    <a:lumMod val="50000"/>
                  </a:schemeClr>
                </a:solidFill>
                <a:latin typeface="Calibri"/>
                <a:cs typeface="Calibri"/>
              </a:rPr>
              <a:t>of EMHOT clients were found to be at  </a:t>
            </a:r>
            <a:r>
              <a:rPr sz="2200" spc="-5" dirty="0">
                <a:solidFill>
                  <a:schemeClr val="accent5">
                    <a:lumMod val="50000"/>
                  </a:schemeClr>
                </a:solidFill>
                <a:latin typeface="Calibri"/>
                <a:cs typeface="Calibri"/>
              </a:rPr>
              <a:t>Increased</a:t>
            </a:r>
            <a:r>
              <a:rPr sz="2200" spc="-10" dirty="0">
                <a:solidFill>
                  <a:schemeClr val="accent5">
                    <a:lumMod val="50000"/>
                  </a:schemeClr>
                </a:solidFill>
                <a:latin typeface="Calibri"/>
                <a:cs typeface="Calibri"/>
              </a:rPr>
              <a:t> </a:t>
            </a:r>
            <a:r>
              <a:rPr sz="2200" spc="-5" dirty="0">
                <a:solidFill>
                  <a:schemeClr val="accent5">
                    <a:lumMod val="50000"/>
                  </a:schemeClr>
                </a:solidFill>
                <a:latin typeface="Calibri"/>
                <a:cs typeface="Calibri"/>
              </a:rPr>
              <a:t>risk</a:t>
            </a:r>
            <a:r>
              <a:rPr sz="2200" spc="-10" dirty="0">
                <a:solidFill>
                  <a:schemeClr val="accent5">
                    <a:lumMod val="50000"/>
                  </a:schemeClr>
                </a:solidFill>
                <a:latin typeface="Calibri"/>
                <a:cs typeface="Calibri"/>
              </a:rPr>
              <a:t> </a:t>
            </a:r>
            <a:r>
              <a:rPr lang="en-US" sz="2200" spc="-10" dirty="0">
                <a:solidFill>
                  <a:schemeClr val="accent5">
                    <a:lumMod val="50000"/>
                  </a:schemeClr>
                </a:solidFill>
                <a:latin typeface="Calibri"/>
                <a:cs typeface="Calibri"/>
              </a:rPr>
              <a:t>for</a:t>
            </a:r>
            <a:r>
              <a:rPr sz="2200" dirty="0">
                <a:solidFill>
                  <a:schemeClr val="accent5">
                    <a:lumMod val="50000"/>
                  </a:schemeClr>
                </a:solidFill>
                <a:latin typeface="Calibri"/>
                <a:cs typeface="Calibri"/>
              </a:rPr>
              <a:t> </a:t>
            </a:r>
            <a:r>
              <a:rPr sz="2200" spc="-5" dirty="0">
                <a:solidFill>
                  <a:schemeClr val="accent5">
                    <a:lumMod val="50000"/>
                  </a:schemeClr>
                </a:solidFill>
                <a:latin typeface="Calibri"/>
                <a:cs typeface="Calibri"/>
              </a:rPr>
              <a:t>experiencing</a:t>
            </a:r>
            <a:r>
              <a:rPr sz="2200" spc="-10" dirty="0">
                <a:solidFill>
                  <a:schemeClr val="accent5">
                    <a:lumMod val="50000"/>
                  </a:schemeClr>
                </a:solidFill>
                <a:latin typeface="Calibri"/>
                <a:cs typeface="Calibri"/>
              </a:rPr>
              <a:t> significant</a:t>
            </a:r>
            <a:r>
              <a:rPr sz="2200" spc="-5" dirty="0">
                <a:solidFill>
                  <a:schemeClr val="accent5">
                    <a:lumMod val="50000"/>
                  </a:schemeClr>
                </a:solidFill>
                <a:latin typeface="Calibri"/>
                <a:cs typeface="Calibri"/>
              </a:rPr>
              <a:t> health issues</a:t>
            </a:r>
            <a:r>
              <a:rPr lang="en-US" sz="2200" spc="-5" dirty="0">
                <a:solidFill>
                  <a:schemeClr val="accent5">
                    <a:lumMod val="50000"/>
                  </a:schemeClr>
                </a:solidFill>
                <a:latin typeface="Calibri"/>
                <a:cs typeface="Calibri"/>
              </a:rPr>
              <a:t>.</a:t>
            </a:r>
            <a:r>
              <a:rPr lang="en-US" sz="2200" b="1" spc="-5" dirty="0">
                <a:solidFill>
                  <a:schemeClr val="accent5">
                    <a:lumMod val="50000"/>
                  </a:schemeClr>
                </a:solidFill>
                <a:latin typeface="Calibri"/>
                <a:cs typeface="Calibri"/>
              </a:rPr>
              <a:t> </a:t>
            </a:r>
          </a:p>
          <a:p>
            <a:pPr marL="282575">
              <a:lnSpc>
                <a:spcPct val="100000"/>
              </a:lnSpc>
              <a:spcBef>
                <a:spcPts val="100"/>
              </a:spcBef>
            </a:pPr>
            <a:endParaRPr lang="en-US" sz="900" b="1" spc="-5" dirty="0">
              <a:solidFill>
                <a:schemeClr val="accent5">
                  <a:lumMod val="50000"/>
                </a:schemeClr>
              </a:solidFill>
              <a:latin typeface="Calibri"/>
              <a:cs typeface="Calibri"/>
            </a:endParaRPr>
          </a:p>
          <a:p>
            <a:pPr marL="282575">
              <a:lnSpc>
                <a:spcPct val="100000"/>
              </a:lnSpc>
              <a:spcBef>
                <a:spcPts val="100"/>
              </a:spcBef>
            </a:pPr>
            <a:r>
              <a:rPr lang="en-US" sz="2200" b="1" spc="-5" dirty="0">
                <a:solidFill>
                  <a:schemeClr val="accent5">
                    <a:lumMod val="50000"/>
                  </a:schemeClr>
                </a:solidFill>
                <a:latin typeface="Calibri"/>
                <a:cs typeface="Calibri"/>
              </a:rPr>
              <a:t>34%</a:t>
            </a:r>
            <a:r>
              <a:rPr lang="en-US" sz="2200" spc="-5" dirty="0">
                <a:solidFill>
                  <a:schemeClr val="accent5">
                    <a:lumMod val="50000"/>
                  </a:schemeClr>
                </a:solidFill>
                <a:latin typeface="Calibri"/>
                <a:cs typeface="Calibri"/>
              </a:rPr>
              <a:t> of EMHOT clients were found to be at  Increased</a:t>
            </a:r>
            <a:r>
              <a:rPr lang="en-US" sz="2200" spc="-10" dirty="0">
                <a:solidFill>
                  <a:schemeClr val="accent5">
                    <a:lumMod val="50000"/>
                  </a:schemeClr>
                </a:solidFill>
                <a:latin typeface="Calibri"/>
                <a:cs typeface="Calibri"/>
              </a:rPr>
              <a:t> </a:t>
            </a:r>
            <a:r>
              <a:rPr lang="en-US" sz="2200" spc="-5" dirty="0">
                <a:solidFill>
                  <a:schemeClr val="accent5">
                    <a:lumMod val="50000"/>
                  </a:schemeClr>
                </a:solidFill>
                <a:latin typeface="Calibri"/>
                <a:cs typeface="Calibri"/>
              </a:rPr>
              <a:t>risk</a:t>
            </a:r>
            <a:r>
              <a:rPr lang="en-US" sz="2200" spc="-10" dirty="0">
                <a:solidFill>
                  <a:schemeClr val="accent5">
                    <a:lumMod val="50000"/>
                  </a:schemeClr>
                </a:solidFill>
                <a:latin typeface="Calibri"/>
                <a:cs typeface="Calibri"/>
              </a:rPr>
              <a:t> for</a:t>
            </a:r>
            <a:r>
              <a:rPr lang="en-US" sz="2200" dirty="0">
                <a:solidFill>
                  <a:schemeClr val="accent5">
                    <a:lumMod val="50000"/>
                  </a:schemeClr>
                </a:solidFill>
                <a:latin typeface="Calibri"/>
                <a:cs typeface="Calibri"/>
              </a:rPr>
              <a:t> decreasing ability to manage ADL’s (Activities of Daily Living, which include: Eating, Bathing, Dressing, Mobility and Toileting.)</a:t>
            </a:r>
          </a:p>
          <a:p>
            <a:pPr marL="282575">
              <a:lnSpc>
                <a:spcPct val="100000"/>
              </a:lnSpc>
              <a:spcBef>
                <a:spcPts val="100"/>
              </a:spcBef>
            </a:pPr>
            <a:endParaRPr lang="en-US" sz="900" dirty="0">
              <a:solidFill>
                <a:schemeClr val="accent5">
                  <a:lumMod val="50000"/>
                </a:schemeClr>
              </a:solidFill>
              <a:latin typeface="Calibri"/>
              <a:cs typeface="Calibri"/>
            </a:endParaRPr>
          </a:p>
          <a:p>
            <a:pPr marL="282575">
              <a:lnSpc>
                <a:spcPct val="100000"/>
              </a:lnSpc>
              <a:spcBef>
                <a:spcPts val="100"/>
              </a:spcBef>
            </a:pPr>
            <a:r>
              <a:rPr lang="en-US" sz="2200" b="1" dirty="0">
                <a:solidFill>
                  <a:schemeClr val="accent5">
                    <a:lumMod val="50000"/>
                  </a:schemeClr>
                </a:solidFill>
                <a:latin typeface="Calibri"/>
                <a:cs typeface="Calibri"/>
              </a:rPr>
              <a:t>19%</a:t>
            </a:r>
            <a:r>
              <a:rPr lang="en-US" sz="2200" dirty="0">
                <a:solidFill>
                  <a:schemeClr val="accent5">
                    <a:lumMod val="50000"/>
                  </a:schemeClr>
                </a:solidFill>
                <a:latin typeface="Calibri"/>
                <a:cs typeface="Calibri"/>
              </a:rPr>
              <a:t> of EMHOT clients experienced a behavioral health crisis in the reporting period.</a:t>
            </a:r>
          </a:p>
          <a:p>
            <a:pPr marL="282575">
              <a:lnSpc>
                <a:spcPct val="100000"/>
              </a:lnSpc>
              <a:spcBef>
                <a:spcPts val="100"/>
              </a:spcBef>
            </a:pPr>
            <a:endParaRPr lang="en-US" sz="900" dirty="0">
              <a:solidFill>
                <a:schemeClr val="accent5">
                  <a:lumMod val="50000"/>
                </a:schemeClr>
              </a:solidFill>
              <a:latin typeface="Calibri"/>
              <a:cs typeface="Calibri"/>
            </a:endParaRPr>
          </a:p>
          <a:p>
            <a:pPr marL="282575">
              <a:spcBef>
                <a:spcPts val="100"/>
              </a:spcBef>
            </a:pPr>
            <a:r>
              <a:rPr lang="en-US" sz="2200" b="1" spc="-5" dirty="0">
                <a:solidFill>
                  <a:schemeClr val="accent5">
                    <a:lumMod val="50000"/>
                  </a:schemeClr>
                </a:solidFill>
                <a:latin typeface="Calibri"/>
                <a:cs typeface="Calibri"/>
              </a:rPr>
              <a:t>19% </a:t>
            </a:r>
            <a:r>
              <a:rPr lang="en-US" sz="2200" spc="-5" dirty="0">
                <a:solidFill>
                  <a:schemeClr val="accent5">
                    <a:lumMod val="50000"/>
                  </a:schemeClr>
                </a:solidFill>
                <a:latin typeface="Calibri"/>
                <a:cs typeface="Calibri"/>
              </a:rPr>
              <a:t>of EMHOT clients were found to be at  Increased</a:t>
            </a:r>
            <a:r>
              <a:rPr lang="en-US" sz="2200" spc="-10" dirty="0">
                <a:solidFill>
                  <a:schemeClr val="accent5">
                    <a:lumMod val="50000"/>
                  </a:schemeClr>
                </a:solidFill>
                <a:latin typeface="Calibri"/>
                <a:cs typeface="Calibri"/>
              </a:rPr>
              <a:t> </a:t>
            </a:r>
            <a:r>
              <a:rPr lang="en-US" sz="2200" spc="-5" dirty="0">
                <a:solidFill>
                  <a:schemeClr val="accent5">
                    <a:lumMod val="50000"/>
                  </a:schemeClr>
                </a:solidFill>
                <a:latin typeface="Calibri"/>
                <a:cs typeface="Calibri"/>
              </a:rPr>
              <a:t>risk</a:t>
            </a:r>
            <a:r>
              <a:rPr lang="en-US" sz="2200" spc="-10" dirty="0">
                <a:solidFill>
                  <a:schemeClr val="accent5">
                    <a:lumMod val="50000"/>
                  </a:schemeClr>
                </a:solidFill>
                <a:latin typeface="Calibri"/>
                <a:cs typeface="Calibri"/>
              </a:rPr>
              <a:t> for unstable housing.</a:t>
            </a:r>
            <a:endParaRPr sz="2100" dirty="0">
              <a:solidFill>
                <a:schemeClr val="accent5">
                  <a:lumMod val="50000"/>
                </a:schemeClr>
              </a:solidFill>
              <a:latin typeface="Calibri"/>
              <a:cs typeface="Calibri"/>
            </a:endParaRPr>
          </a:p>
        </p:txBody>
      </p:sp>
      <p:pic>
        <p:nvPicPr>
          <p:cNvPr id="9" name="Picture 8">
            <a:extLst>
              <a:ext uri="{FF2B5EF4-FFF2-40B4-BE49-F238E27FC236}">
                <a16:creationId xmlns:a16="http://schemas.microsoft.com/office/drawing/2014/main" id="{47426BFE-BDFF-4ED9-8E21-BA7B4910C3D0}"/>
              </a:ext>
            </a:extLst>
          </p:cNvPr>
          <p:cNvPicPr>
            <a:picLocks noChangeAspect="1"/>
          </p:cNvPicPr>
          <p:nvPr/>
        </p:nvPicPr>
        <p:blipFill>
          <a:blip r:embed="rId2"/>
          <a:stretch>
            <a:fillRect/>
          </a:stretch>
        </p:blipFill>
        <p:spPr>
          <a:xfrm>
            <a:off x="11061104" y="5676282"/>
            <a:ext cx="914479" cy="981541"/>
          </a:xfrm>
          <a:prstGeom prst="rect">
            <a:avLst/>
          </a:prstGeom>
        </p:spPr>
      </p:pic>
      <p:sp>
        <p:nvSpPr>
          <p:cNvPr id="10" name="Title 1">
            <a:extLst>
              <a:ext uri="{FF2B5EF4-FFF2-40B4-BE49-F238E27FC236}">
                <a16:creationId xmlns:a16="http://schemas.microsoft.com/office/drawing/2014/main" id="{FA8DF7B0-A832-4A57-9818-76BE9485F341}"/>
              </a:ext>
            </a:extLst>
          </p:cNvPr>
          <p:cNvSpPr txBox="1">
            <a:spLocks/>
          </p:cNvSpPr>
          <p:nvPr/>
        </p:nvSpPr>
        <p:spPr>
          <a:xfrm>
            <a:off x="5540829" y="1339640"/>
            <a:ext cx="6151726" cy="813016"/>
          </a:xfrm>
          <a:prstGeom prst="rect">
            <a:avLst/>
          </a:prstGeom>
          <a:solidFill>
            <a:schemeClr val="accent1">
              <a:lumMod val="20000"/>
              <a:lumOff val="8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baseline="0">
                <a:solidFill>
                  <a:srgbClr val="465C8B"/>
                </a:solidFill>
                <a:latin typeface="Roboto Slab" charset="0"/>
                <a:ea typeface="Roboto Slab" charset="0"/>
                <a:cs typeface="Roboto Slab" charset="0"/>
              </a:defRPr>
            </a:lvl1pPr>
          </a:lstStyle>
          <a:p>
            <a:pPr algn="ctr"/>
            <a:r>
              <a:rPr lang="en-US" sz="2400" dirty="0">
                <a:solidFill>
                  <a:schemeClr val="accent5">
                    <a:lumMod val="50000"/>
                  </a:schemeClr>
                </a:solidFill>
              </a:rPr>
              <a:t>Current Risk Assessment and findings of EMHOT Clients </a:t>
            </a:r>
          </a:p>
        </p:txBody>
      </p:sp>
      <p:sp>
        <p:nvSpPr>
          <p:cNvPr id="13" name="Title 1">
            <a:extLst>
              <a:ext uri="{FF2B5EF4-FFF2-40B4-BE49-F238E27FC236}">
                <a16:creationId xmlns:a16="http://schemas.microsoft.com/office/drawing/2014/main" id="{9F5F330B-DAAD-4AB0-83EC-03E3F3A932B7}"/>
              </a:ext>
            </a:extLst>
          </p:cNvPr>
          <p:cNvSpPr>
            <a:spLocks noGrp="1"/>
          </p:cNvSpPr>
          <p:nvPr>
            <p:ph type="title"/>
          </p:nvPr>
        </p:nvSpPr>
        <p:spPr>
          <a:xfrm>
            <a:off x="393641" y="363339"/>
            <a:ext cx="11298914" cy="813016"/>
          </a:xfrm>
          <a:solidFill>
            <a:schemeClr val="accent1">
              <a:lumMod val="20000"/>
              <a:lumOff val="80000"/>
            </a:schemeClr>
          </a:solidFill>
        </p:spPr>
        <p:txBody>
          <a:bodyPr>
            <a:normAutofit fontScale="90000"/>
          </a:bodyPr>
          <a:lstStyle/>
          <a:p>
            <a:r>
              <a:rPr lang="en-US" sz="2800" dirty="0"/>
              <a:t>Recent EMHOT findings Jan 1, 2022, to June 30, 2022</a:t>
            </a:r>
            <a:br>
              <a:rPr lang="en-US" sz="2800" dirty="0"/>
            </a:br>
            <a:r>
              <a:rPr lang="en-US" sz="2800" dirty="0"/>
              <a:t>Number of Older Adults served: </a:t>
            </a:r>
            <a:r>
              <a:rPr lang="en-US" sz="2800" b="1" u="sng" dirty="0"/>
              <a:t>596</a:t>
            </a:r>
          </a:p>
        </p:txBody>
      </p:sp>
    </p:spTree>
    <p:extLst>
      <p:ext uri="{BB962C8B-B14F-4D97-AF65-F5344CB8AC3E}">
        <p14:creationId xmlns:p14="http://schemas.microsoft.com/office/powerpoint/2010/main" val="3792395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70D0B-31D5-4A2C-B621-279781BFCA2A}"/>
              </a:ext>
            </a:extLst>
          </p:cNvPr>
          <p:cNvSpPr>
            <a:spLocks noGrp="1"/>
          </p:cNvSpPr>
          <p:nvPr>
            <p:ph type="title"/>
          </p:nvPr>
        </p:nvSpPr>
        <p:spPr>
          <a:xfrm>
            <a:off x="403229" y="198780"/>
            <a:ext cx="11298914" cy="1481430"/>
          </a:xfrm>
          <a:solidFill>
            <a:schemeClr val="accent1">
              <a:lumMod val="20000"/>
              <a:lumOff val="80000"/>
            </a:schemeClr>
          </a:solidFill>
        </p:spPr>
        <p:txBody>
          <a:bodyPr>
            <a:normAutofit fontScale="90000"/>
          </a:bodyPr>
          <a:lstStyle/>
          <a:p>
            <a:r>
              <a:rPr lang="en-US" sz="3600" dirty="0"/>
              <a:t>Observations and Challenges During the Reporting Period of January1, 2022 to June 30, 2022</a:t>
            </a:r>
            <a:br>
              <a:rPr lang="en-US" sz="3600" dirty="0"/>
            </a:br>
            <a:endParaRPr lang="en-US" sz="3600" dirty="0"/>
          </a:p>
        </p:txBody>
      </p:sp>
      <p:sp>
        <p:nvSpPr>
          <p:cNvPr id="45" name="Rectangle 44">
            <a:extLst>
              <a:ext uri="{FF2B5EF4-FFF2-40B4-BE49-F238E27FC236}">
                <a16:creationId xmlns:a16="http://schemas.microsoft.com/office/drawing/2014/main" id="{FCA1D28A-8522-45C8-BFD3-286DF940BF06}"/>
              </a:ext>
            </a:extLst>
          </p:cNvPr>
          <p:cNvSpPr/>
          <p:nvPr/>
        </p:nvSpPr>
        <p:spPr>
          <a:xfrm>
            <a:off x="403229" y="1781854"/>
            <a:ext cx="11298914" cy="15693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2000" i="1" dirty="0">
                <a:solidFill>
                  <a:schemeClr val="accent1">
                    <a:lumMod val="50000"/>
                  </a:schemeClr>
                </a:solidFill>
              </a:rPr>
              <a:t> “</a:t>
            </a:r>
            <a:r>
              <a:rPr lang="en-US" sz="2400" i="1" dirty="0">
                <a:solidFill>
                  <a:schemeClr val="tx1"/>
                </a:solidFill>
              </a:rPr>
              <a:t>COVID has increased hoarding behaviors. Decreasing isolation was important during this period - many participants wanted phone calls and visits…many clients find it hard to balance the need to not over-acquire with food insecurity. .” </a:t>
            </a:r>
            <a:r>
              <a:rPr lang="en-US" sz="2400" dirty="0">
                <a:solidFill>
                  <a:schemeClr val="tx1"/>
                </a:solidFill>
              </a:rPr>
              <a:t>Source: Lowell EMHOT </a:t>
            </a:r>
          </a:p>
        </p:txBody>
      </p:sp>
      <p:sp>
        <p:nvSpPr>
          <p:cNvPr id="62" name="Rectangle 61">
            <a:extLst>
              <a:ext uri="{FF2B5EF4-FFF2-40B4-BE49-F238E27FC236}">
                <a16:creationId xmlns:a16="http://schemas.microsoft.com/office/drawing/2014/main" id="{A2251329-03BF-4C48-96E3-2CD6B42A7633}"/>
              </a:ext>
            </a:extLst>
          </p:cNvPr>
          <p:cNvSpPr/>
          <p:nvPr/>
        </p:nvSpPr>
        <p:spPr>
          <a:xfrm>
            <a:off x="333595" y="3506776"/>
            <a:ext cx="11368548" cy="2734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2000" b="1" dirty="0">
              <a:solidFill>
                <a:schemeClr val="accent1">
                  <a:lumMod val="50000"/>
                </a:schemeClr>
              </a:solidFill>
            </a:endParaRPr>
          </a:p>
          <a:p>
            <a:r>
              <a:rPr lang="en-US" sz="2000" b="1" i="1" dirty="0">
                <a:solidFill>
                  <a:schemeClr val="tx1"/>
                </a:solidFill>
              </a:rPr>
              <a:t>  “</a:t>
            </a:r>
            <a:r>
              <a:rPr lang="en-US" sz="2400" i="1" dirty="0">
                <a:solidFill>
                  <a:schemeClr val="tx1"/>
                </a:solidFill>
              </a:rPr>
              <a:t>Despite the decrease in the number and severity of COVID cases, the number and severity of mental health concerns seems to have risen in the past 6 months.  It appears this is in part due to clients who did not access care for over a year and consequently got sicker and in part due to a general decrease in availability to  service providers.  It seems advocating for a model which includes home based services for elders (much like we have for children in this state) would go a long way toward moderating the impact COVID had and continues to have on mental health.. ”</a:t>
            </a:r>
            <a:r>
              <a:rPr lang="en-US" sz="2400" dirty="0">
                <a:solidFill>
                  <a:schemeClr val="tx1"/>
                </a:solidFill>
              </a:rPr>
              <a:t> Source: Bellingham</a:t>
            </a:r>
            <a:r>
              <a:rPr lang="en-US" sz="2400" cap="all" dirty="0">
                <a:solidFill>
                  <a:schemeClr val="tx1"/>
                </a:solidFill>
              </a:rPr>
              <a:t> EMHOT</a:t>
            </a:r>
          </a:p>
          <a:p>
            <a:endParaRPr lang="en-US" sz="2000" dirty="0">
              <a:solidFill>
                <a:schemeClr val="accent1">
                  <a:lumMod val="75000"/>
                </a:schemeClr>
              </a:solidFill>
            </a:endParaRPr>
          </a:p>
          <a:p>
            <a:endParaRPr lang="en-US" sz="1850" b="1" dirty="0">
              <a:solidFill>
                <a:schemeClr val="tx2"/>
              </a:solidFill>
            </a:endParaRPr>
          </a:p>
        </p:txBody>
      </p:sp>
      <p:pic>
        <p:nvPicPr>
          <p:cNvPr id="48" name="Picture 47">
            <a:extLst>
              <a:ext uri="{FF2B5EF4-FFF2-40B4-BE49-F238E27FC236}">
                <a16:creationId xmlns:a16="http://schemas.microsoft.com/office/drawing/2014/main" id="{F4899963-572C-4E1F-B863-5151447B12E5}"/>
              </a:ext>
            </a:extLst>
          </p:cNvPr>
          <p:cNvPicPr>
            <a:picLocks noChangeAspect="1"/>
          </p:cNvPicPr>
          <p:nvPr/>
        </p:nvPicPr>
        <p:blipFill>
          <a:blip r:embed="rId2"/>
          <a:stretch>
            <a:fillRect/>
          </a:stretch>
        </p:blipFill>
        <p:spPr>
          <a:xfrm>
            <a:off x="10973738" y="5662422"/>
            <a:ext cx="914479" cy="981541"/>
          </a:xfrm>
          <a:prstGeom prst="rect">
            <a:avLst/>
          </a:prstGeom>
        </p:spPr>
      </p:pic>
    </p:spTree>
    <p:extLst>
      <p:ext uri="{BB962C8B-B14F-4D97-AF65-F5344CB8AC3E}">
        <p14:creationId xmlns:p14="http://schemas.microsoft.com/office/powerpoint/2010/main" val="2271584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6A1B34-9528-4D4B-AF89-53E664BAF0E1}"/>
              </a:ext>
            </a:extLst>
          </p:cNvPr>
          <p:cNvSpPr>
            <a:spLocks noGrp="1"/>
          </p:cNvSpPr>
          <p:nvPr>
            <p:ph type="title"/>
          </p:nvPr>
        </p:nvSpPr>
        <p:spPr>
          <a:xfrm>
            <a:off x="582563" y="365125"/>
            <a:ext cx="11026874" cy="617767"/>
          </a:xfrm>
          <a:solidFill>
            <a:schemeClr val="accent1">
              <a:lumMod val="20000"/>
              <a:lumOff val="80000"/>
            </a:schemeClr>
          </a:solidFill>
        </p:spPr>
        <p:txBody>
          <a:bodyPr>
            <a:normAutofit fontScale="90000"/>
          </a:bodyPr>
          <a:lstStyle/>
          <a:p>
            <a:r>
              <a:rPr lang="en-US" dirty="0"/>
              <a:t>Services provided by EMHOT Programs</a:t>
            </a:r>
          </a:p>
        </p:txBody>
      </p:sp>
      <p:sp>
        <p:nvSpPr>
          <p:cNvPr id="8" name="object 5">
            <a:extLst>
              <a:ext uri="{FF2B5EF4-FFF2-40B4-BE49-F238E27FC236}">
                <a16:creationId xmlns:a16="http://schemas.microsoft.com/office/drawing/2014/main" id="{942BDC2D-BF13-4528-956B-A58F30AF7F3F}"/>
              </a:ext>
            </a:extLst>
          </p:cNvPr>
          <p:cNvSpPr txBox="1"/>
          <p:nvPr/>
        </p:nvSpPr>
        <p:spPr>
          <a:xfrm>
            <a:off x="7402512" y="1136731"/>
            <a:ext cx="4266417" cy="4376198"/>
          </a:xfrm>
          <a:prstGeom prst="rect">
            <a:avLst/>
          </a:prstGeom>
          <a:solidFill>
            <a:schemeClr val="accent1">
              <a:lumMod val="40000"/>
              <a:lumOff val="60000"/>
            </a:schemeClr>
          </a:solidFill>
          <a:ln w="12700">
            <a:solidFill>
              <a:srgbClr val="FFFFFF"/>
            </a:solidFill>
          </a:ln>
        </p:spPr>
        <p:txBody>
          <a:bodyPr vert="horz" wrap="square" lIns="0" tIns="5715" rIns="0" bIns="0" rtlCol="0">
            <a:spAutoFit/>
          </a:bodyPr>
          <a:lstStyle/>
          <a:p>
            <a:pPr marL="344488" marR="135255">
              <a:spcBef>
                <a:spcPts val="45"/>
              </a:spcBef>
            </a:pPr>
            <a:endParaRPr lang="en-US" sz="1200" spc="-5" dirty="0">
              <a:highlight>
                <a:srgbClr val="FFFF00"/>
              </a:highlight>
              <a:latin typeface="Calibri" panose="020F0502020204030204" pitchFamily="34" charset="0"/>
              <a:cs typeface="Calibri" panose="020F0502020204030204" pitchFamily="34" charset="0"/>
            </a:endParaRPr>
          </a:p>
          <a:p>
            <a:pPr marL="344488" marR="135255">
              <a:spcBef>
                <a:spcPts val="45"/>
              </a:spcBef>
            </a:pPr>
            <a:r>
              <a:rPr lang="en-US" sz="1400" b="1" spc="-5" dirty="0">
                <a:latin typeface="Arial" panose="020B0604020202020204" pitchFamily="34" charset="0"/>
                <a:cs typeface="Arial" panose="020B0604020202020204" pitchFamily="34" charset="0"/>
              </a:rPr>
              <a:t>Case Management	      38.09%</a:t>
            </a:r>
          </a:p>
          <a:p>
            <a:pPr marL="344488" marR="135255">
              <a:spcBef>
                <a:spcPts val="45"/>
              </a:spcBef>
            </a:pPr>
            <a:r>
              <a:rPr lang="en-US" sz="1400" b="1" spc="-5" dirty="0">
                <a:latin typeface="Arial" panose="020B0604020202020204" pitchFamily="34" charset="0"/>
                <a:cs typeface="Arial" panose="020B0604020202020204" pitchFamily="34" charset="0"/>
              </a:rPr>
              <a:t>Counseling		      70.03%</a:t>
            </a:r>
          </a:p>
          <a:p>
            <a:pPr marL="344488" marR="135255">
              <a:spcBef>
                <a:spcPts val="45"/>
              </a:spcBef>
            </a:pPr>
            <a:r>
              <a:rPr lang="en-US" sz="1400" b="1" spc="-5" dirty="0">
                <a:latin typeface="Arial" panose="020B0604020202020204" pitchFamily="34" charset="0"/>
                <a:cs typeface="Arial" panose="020B0604020202020204" pitchFamily="34" charset="0"/>
              </a:rPr>
              <a:t>Discharge Planning	      12.00%</a:t>
            </a:r>
          </a:p>
          <a:p>
            <a:pPr marL="344488" marR="135255">
              <a:spcBef>
                <a:spcPts val="45"/>
              </a:spcBef>
            </a:pPr>
            <a:r>
              <a:rPr lang="en-US" sz="1400" b="1" spc="-5" dirty="0">
                <a:latin typeface="Arial" panose="020B0604020202020204" pitchFamily="34" charset="0"/>
                <a:cs typeface="Arial" panose="020B0604020202020204" pitchFamily="34" charset="0"/>
              </a:rPr>
              <a:t>Family Support-Collaboration       9.00%</a:t>
            </a:r>
          </a:p>
          <a:p>
            <a:pPr marL="344488" marR="135255">
              <a:spcBef>
                <a:spcPts val="45"/>
              </a:spcBef>
            </a:pPr>
            <a:r>
              <a:rPr lang="en-US" sz="1400" b="1" spc="-5" dirty="0">
                <a:latin typeface="Arial" panose="020B0604020202020204" pitchFamily="34" charset="0"/>
                <a:cs typeface="Arial" panose="020B0604020202020204" pitchFamily="34" charset="0"/>
              </a:rPr>
              <a:t>Financial Supports	       13.40%</a:t>
            </a:r>
          </a:p>
          <a:p>
            <a:pPr marL="344488" marR="135255">
              <a:spcBef>
                <a:spcPts val="45"/>
              </a:spcBef>
            </a:pPr>
            <a:r>
              <a:rPr lang="en-US" sz="1400" b="1" spc="-5" dirty="0">
                <a:latin typeface="Arial" panose="020B0604020202020204" pitchFamily="34" charset="0"/>
                <a:cs typeface="Arial" panose="020B0604020202020204" pitchFamily="34" charset="0"/>
              </a:rPr>
              <a:t>Peer Support		         8.00%</a:t>
            </a:r>
          </a:p>
          <a:p>
            <a:pPr marL="344488" marR="135255">
              <a:spcBef>
                <a:spcPts val="45"/>
              </a:spcBef>
            </a:pPr>
            <a:r>
              <a:rPr lang="en-US" sz="1400" b="1" spc="-5" dirty="0">
                <a:latin typeface="Arial" panose="020B0604020202020204" pitchFamily="34" charset="0"/>
                <a:cs typeface="Arial" panose="020B0604020202020204" pitchFamily="34" charset="0"/>
              </a:rPr>
              <a:t>Provider Collaboration   	       31.88%</a:t>
            </a:r>
          </a:p>
          <a:p>
            <a:pPr marL="344488" marR="135255">
              <a:spcBef>
                <a:spcPts val="45"/>
              </a:spcBef>
            </a:pPr>
            <a:r>
              <a:rPr lang="en-US" sz="1400" b="1" spc="-5" dirty="0">
                <a:latin typeface="Arial" panose="020B0604020202020204" pitchFamily="34" charset="0"/>
                <a:cs typeface="Arial" panose="020B0604020202020204" pitchFamily="34" charset="0"/>
              </a:rPr>
              <a:t>Resource Management*   	       13.00%</a:t>
            </a:r>
          </a:p>
          <a:p>
            <a:pPr marL="344488" marR="135255">
              <a:spcBef>
                <a:spcPts val="45"/>
              </a:spcBef>
            </a:pPr>
            <a:r>
              <a:rPr lang="en-US" sz="1400" b="1" spc="-5" dirty="0">
                <a:latin typeface="Arial" panose="020B0604020202020204" pitchFamily="34" charset="0"/>
                <a:cs typeface="Arial" panose="020B0604020202020204" pitchFamily="34" charset="0"/>
              </a:rPr>
              <a:t>Transportation		         8.00%</a:t>
            </a:r>
          </a:p>
          <a:p>
            <a:pPr marL="344488" marR="135255">
              <a:spcBef>
                <a:spcPts val="45"/>
              </a:spcBef>
            </a:pPr>
            <a:r>
              <a:rPr lang="en-US" sz="1400" b="1" spc="-5" dirty="0">
                <a:latin typeface="Arial" panose="020B0604020202020204" pitchFamily="34" charset="0"/>
                <a:cs typeface="Arial" panose="020B0604020202020204" pitchFamily="34" charset="0"/>
              </a:rPr>
              <a:t>Wellness Checks		       15.00%</a:t>
            </a:r>
          </a:p>
          <a:p>
            <a:pPr marL="8890" marR="135255">
              <a:spcBef>
                <a:spcPts val="45"/>
              </a:spcBef>
            </a:pPr>
            <a:endParaRPr lang="en-US" sz="1200" spc="-5" dirty="0">
              <a:highlight>
                <a:srgbClr val="FFFF00"/>
              </a:highlight>
              <a:latin typeface="Calibri" panose="020F0502020204030204" pitchFamily="34" charset="0"/>
              <a:cs typeface="Calibri" panose="020F0502020204030204" pitchFamily="34" charset="0"/>
            </a:endParaRPr>
          </a:p>
          <a:p>
            <a:pPr marL="8890" marR="135255">
              <a:spcBef>
                <a:spcPts val="45"/>
              </a:spcBef>
            </a:pPr>
            <a:endParaRPr lang="en-US" sz="1200" spc="-5" dirty="0">
              <a:latin typeface="Calibri" panose="020F0502020204030204" pitchFamily="34" charset="0"/>
              <a:cs typeface="Calibri" panose="020F0502020204030204" pitchFamily="34" charset="0"/>
            </a:endParaRPr>
          </a:p>
          <a:p>
            <a:pPr marL="350838" marR="135255" indent="-231775">
              <a:spcBef>
                <a:spcPts val="45"/>
              </a:spcBef>
              <a:buFont typeface="Arial" panose="020B0604020202020204" pitchFamily="34" charset="0"/>
              <a:buChar char="•"/>
            </a:pPr>
            <a:r>
              <a:rPr lang="en-US" sz="2800" spc="-5" dirty="0">
                <a:solidFill>
                  <a:schemeClr val="accent5">
                    <a:lumMod val="50000"/>
                  </a:schemeClr>
                </a:solidFill>
                <a:latin typeface="Calibri" panose="020F0502020204030204" pitchFamily="34" charset="0"/>
                <a:cs typeface="Calibri" panose="020F0502020204030204" pitchFamily="34" charset="0"/>
              </a:rPr>
              <a:t>4481 </a:t>
            </a:r>
            <a:r>
              <a:rPr lang="en-US" sz="2200" spc="-5" dirty="0">
                <a:solidFill>
                  <a:schemeClr val="accent5">
                    <a:lumMod val="50000"/>
                  </a:schemeClr>
                </a:solidFill>
                <a:latin typeface="Calibri" panose="020F0502020204030204" pitchFamily="34" charset="0"/>
                <a:cs typeface="Calibri" panose="020F0502020204030204" pitchFamily="34" charset="0"/>
              </a:rPr>
              <a:t>hours of counseling were provided directly by EMHOTs</a:t>
            </a:r>
          </a:p>
          <a:p>
            <a:pPr marL="403225" marR="135255" indent="-395288">
              <a:spcBef>
                <a:spcPts val="45"/>
              </a:spcBef>
            </a:pPr>
            <a:r>
              <a:rPr lang="en-US" sz="1600" spc="-5" dirty="0">
                <a:solidFill>
                  <a:schemeClr val="accent5">
                    <a:lumMod val="50000"/>
                  </a:schemeClr>
                </a:solidFill>
                <a:latin typeface="Calibri" panose="020F0502020204030204" pitchFamily="34" charset="0"/>
                <a:cs typeface="Calibri" panose="020F0502020204030204" pitchFamily="34" charset="0"/>
              </a:rPr>
              <a:t>      </a:t>
            </a:r>
            <a:r>
              <a:rPr lang="en-US" sz="1600" spc="-5" dirty="0">
                <a:latin typeface="Calibri" panose="020F0502020204030204" pitchFamily="34" charset="0"/>
                <a:cs typeface="Calibri" panose="020F0502020204030204" pitchFamily="34" charset="0"/>
              </a:rPr>
              <a:t>* </a:t>
            </a:r>
            <a:r>
              <a:rPr lang="en-US" sz="1400" spc="-5" dirty="0">
                <a:latin typeface="Calibri" panose="020F0502020204030204" pitchFamily="34" charset="0"/>
                <a:cs typeface="Calibri" panose="020F0502020204030204" pitchFamily="34" charset="0"/>
              </a:rPr>
              <a:t>Resource Management includes arranging for and/or   dropping off, food, medication, etc.</a:t>
            </a:r>
          </a:p>
          <a:p>
            <a:pPr marL="403225" marR="135255" indent="-395288">
              <a:spcBef>
                <a:spcPts val="45"/>
              </a:spcBef>
            </a:pPr>
            <a:endParaRPr lang="en-US" sz="1400" spc="-5" dirty="0">
              <a:latin typeface="Calibri" panose="020F0502020204030204" pitchFamily="34" charset="0"/>
              <a:cs typeface="Calibri" panose="020F0502020204030204" pitchFamily="34" charset="0"/>
            </a:endParaRPr>
          </a:p>
          <a:p>
            <a:pPr marL="351790" marR="135255" indent="-342900">
              <a:spcBef>
                <a:spcPts val="45"/>
              </a:spcBef>
              <a:buFont typeface="Arial" panose="020B0604020202020204" pitchFamily="34" charset="0"/>
              <a:buChar char="•"/>
            </a:pPr>
            <a:endParaRPr lang="en-US" sz="1400" spc="-5" dirty="0">
              <a:solidFill>
                <a:schemeClr val="accent5">
                  <a:lumMod val="50000"/>
                </a:schemeClr>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AE223957-F034-42D0-9DDE-7B0E0E037CFC}"/>
              </a:ext>
            </a:extLst>
          </p:cNvPr>
          <p:cNvPicPr>
            <a:picLocks noChangeAspect="1"/>
          </p:cNvPicPr>
          <p:nvPr/>
        </p:nvPicPr>
        <p:blipFill>
          <a:blip r:embed="rId2"/>
          <a:stretch>
            <a:fillRect/>
          </a:stretch>
        </p:blipFill>
        <p:spPr>
          <a:xfrm>
            <a:off x="10754451" y="5605262"/>
            <a:ext cx="914479" cy="981541"/>
          </a:xfrm>
          <a:prstGeom prst="rect">
            <a:avLst/>
          </a:prstGeom>
        </p:spPr>
      </p:pic>
      <p:pic>
        <p:nvPicPr>
          <p:cNvPr id="2" name="Picture 1">
            <a:extLst>
              <a:ext uri="{FF2B5EF4-FFF2-40B4-BE49-F238E27FC236}">
                <a16:creationId xmlns:a16="http://schemas.microsoft.com/office/drawing/2014/main" id="{9FC78762-3420-B87C-C34C-6B741C03DFB5}"/>
              </a:ext>
            </a:extLst>
          </p:cNvPr>
          <p:cNvPicPr>
            <a:picLocks noChangeAspect="1"/>
          </p:cNvPicPr>
          <p:nvPr/>
        </p:nvPicPr>
        <p:blipFill>
          <a:blip r:embed="rId3"/>
          <a:stretch>
            <a:fillRect/>
          </a:stretch>
        </p:blipFill>
        <p:spPr>
          <a:xfrm>
            <a:off x="582563" y="1232810"/>
            <a:ext cx="6716495" cy="4280119"/>
          </a:xfrm>
          <a:prstGeom prst="rect">
            <a:avLst/>
          </a:prstGeom>
        </p:spPr>
      </p:pic>
    </p:spTree>
    <p:extLst>
      <p:ext uri="{BB962C8B-B14F-4D97-AF65-F5344CB8AC3E}">
        <p14:creationId xmlns:p14="http://schemas.microsoft.com/office/powerpoint/2010/main" val="3637390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B93E2-905B-4430-B7C8-BA34EFAC01D5}"/>
              </a:ext>
            </a:extLst>
          </p:cNvPr>
          <p:cNvSpPr>
            <a:spLocks noGrp="1"/>
          </p:cNvSpPr>
          <p:nvPr>
            <p:ph type="title"/>
          </p:nvPr>
        </p:nvSpPr>
        <p:spPr>
          <a:xfrm>
            <a:off x="604668" y="365128"/>
            <a:ext cx="10749132" cy="780626"/>
          </a:xfrm>
          <a:solidFill>
            <a:schemeClr val="accent5">
              <a:lumMod val="20000"/>
              <a:lumOff val="80000"/>
            </a:schemeClr>
          </a:solidFill>
        </p:spPr>
        <p:txBody>
          <a:bodyPr anchor="ctr">
            <a:normAutofit/>
          </a:bodyPr>
          <a:lstStyle/>
          <a:p>
            <a:r>
              <a:rPr lang="en-US" sz="3600" dirty="0"/>
              <a:t>EMHOT Client Outcomes:</a:t>
            </a:r>
            <a:endParaRPr lang="en-US" sz="1200" dirty="0">
              <a:highlight>
                <a:srgbClr val="FFFF00"/>
              </a:highlight>
            </a:endParaRPr>
          </a:p>
        </p:txBody>
      </p:sp>
      <p:sp>
        <p:nvSpPr>
          <p:cNvPr id="6" name="Title 1">
            <a:extLst>
              <a:ext uri="{FF2B5EF4-FFF2-40B4-BE49-F238E27FC236}">
                <a16:creationId xmlns:a16="http://schemas.microsoft.com/office/drawing/2014/main" id="{5A6281BF-23CC-4FA6-9D17-0E23BC623F66}"/>
              </a:ext>
            </a:extLst>
          </p:cNvPr>
          <p:cNvSpPr txBox="1">
            <a:spLocks/>
          </p:cNvSpPr>
          <p:nvPr/>
        </p:nvSpPr>
        <p:spPr>
          <a:xfrm>
            <a:off x="6504536" y="371379"/>
            <a:ext cx="4615733" cy="780626"/>
          </a:xfrm>
          <a:prstGeom prst="rect">
            <a:avLst/>
          </a:prstGeom>
          <a:solidFill>
            <a:schemeClr val="accent5">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baseline="0">
                <a:solidFill>
                  <a:srgbClr val="465C8B"/>
                </a:solidFill>
                <a:latin typeface="Roboto Slab" charset="0"/>
                <a:ea typeface="Roboto Slab" charset="0"/>
                <a:cs typeface="Roboto Slab" charset="0"/>
              </a:defRPr>
            </a:lvl1pPr>
          </a:lstStyle>
          <a:p>
            <a:r>
              <a:rPr lang="en-US" sz="1200" b="1" dirty="0"/>
              <a:t>EMHOT Clients are asked to complete a brief survey concerning their  experience with the EMHOT services they received over the last 6 months.</a:t>
            </a:r>
            <a:endParaRPr lang="en-US" sz="1200" b="1" dirty="0">
              <a:highlight>
                <a:srgbClr val="FFFF00"/>
              </a:highlight>
            </a:endParaRPr>
          </a:p>
        </p:txBody>
      </p:sp>
      <p:pic>
        <p:nvPicPr>
          <p:cNvPr id="5" name="Picture 4">
            <a:extLst>
              <a:ext uri="{FF2B5EF4-FFF2-40B4-BE49-F238E27FC236}">
                <a16:creationId xmlns:a16="http://schemas.microsoft.com/office/drawing/2014/main" id="{3B8CDC1B-1F5E-FDA2-56A6-0186719540FD}"/>
              </a:ext>
            </a:extLst>
          </p:cNvPr>
          <p:cNvPicPr>
            <a:picLocks noChangeAspect="1"/>
          </p:cNvPicPr>
          <p:nvPr/>
        </p:nvPicPr>
        <p:blipFill>
          <a:blip r:embed="rId2"/>
          <a:stretch>
            <a:fillRect/>
          </a:stretch>
        </p:blipFill>
        <p:spPr>
          <a:xfrm>
            <a:off x="604667" y="1293749"/>
            <a:ext cx="10878501" cy="4753090"/>
          </a:xfrm>
          <a:prstGeom prst="rect">
            <a:avLst/>
          </a:prstGeom>
        </p:spPr>
      </p:pic>
      <p:pic>
        <p:nvPicPr>
          <p:cNvPr id="8" name="Picture 7">
            <a:extLst>
              <a:ext uri="{FF2B5EF4-FFF2-40B4-BE49-F238E27FC236}">
                <a16:creationId xmlns:a16="http://schemas.microsoft.com/office/drawing/2014/main" id="{104AE61A-4606-4235-BA2C-34C219664B84}"/>
              </a:ext>
            </a:extLst>
          </p:cNvPr>
          <p:cNvPicPr>
            <a:picLocks noChangeAspect="1"/>
          </p:cNvPicPr>
          <p:nvPr/>
        </p:nvPicPr>
        <p:blipFill>
          <a:blip r:embed="rId3"/>
          <a:stretch>
            <a:fillRect/>
          </a:stretch>
        </p:blipFill>
        <p:spPr>
          <a:xfrm>
            <a:off x="11071123" y="5536403"/>
            <a:ext cx="914479" cy="981541"/>
          </a:xfrm>
          <a:prstGeom prst="rect">
            <a:avLst/>
          </a:prstGeom>
        </p:spPr>
      </p:pic>
    </p:spTree>
    <p:extLst>
      <p:ext uri="{BB962C8B-B14F-4D97-AF65-F5344CB8AC3E}">
        <p14:creationId xmlns:p14="http://schemas.microsoft.com/office/powerpoint/2010/main" val="797123638"/>
      </p:ext>
    </p:extLst>
  </p:cSld>
  <p:clrMapOvr>
    <a:masterClrMapping/>
  </p:clrMapOvr>
</p:sld>
</file>

<file path=ppt/theme/theme1.xml><?xml version="1.0" encoding="utf-8"?>
<a:theme xmlns:a="http://schemas.openxmlformats.org/drawingml/2006/main" name="Default Grey">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OA Board Presentation Behavioral Health 1-15-19" id="{5ECB07EF-D447-4D02-9C35-608C0E1D4942}" vid="{559F38C3-A5A5-4359-8C46-B3A22D1500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5358</TotalTime>
  <Words>1757</Words>
  <Application>Microsoft Office PowerPoint</Application>
  <PresentationFormat>Widescreen</PresentationFormat>
  <Paragraphs>100</Paragraphs>
  <Slides>14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Open Sans</vt:lpstr>
      <vt:lpstr>Roboto Slab</vt:lpstr>
      <vt:lpstr>Roboto Slab Regular</vt:lpstr>
      <vt:lpstr>Default Grey</vt:lpstr>
      <vt:lpstr>Elder Mental Health Outreach Teams – EMHOTs August 31, 2022 Data Report Summary For 1-1-22 to 6-30-22 Reporting Period</vt:lpstr>
      <vt:lpstr>Municipalities currently served by Elder Mental Health Outreach Teams</vt:lpstr>
      <vt:lpstr>Racial and Ethnic Census Demographics (Adults in Massachusetts in 2020)</vt:lpstr>
      <vt:lpstr>Cities and towns served by EMHOTs are slightly more diverse compared to MA overall </vt:lpstr>
      <vt:lpstr>Race and Ethnicity of Adults in Cities and Towns served by EMHOTs in 2020, as compared to Race and Ethnicity of Older Adults served by EMHOTs in 2022 </vt:lpstr>
      <vt:lpstr>Recent EMHOT findings Jan 1, 2022, to June 30, 2022 Number of Older Adults served: 596</vt:lpstr>
      <vt:lpstr>Observations and Challenges During the Reporting Period of January1, 2022 to June 30, 2022 </vt:lpstr>
      <vt:lpstr>Services provided by EMHOT Programs</vt:lpstr>
      <vt:lpstr>EMHOT Client Outcomes:</vt:lpstr>
      <vt:lpstr>EMHOT Client Feedback</vt:lpstr>
      <vt:lpstr>Why EMHOT Programs work</vt:lpstr>
      <vt:lpstr>How EMHOT Programs Save Money</vt:lpstr>
      <vt:lpstr>Data Sources: Costs for emergency room visits for Behavioral Health Issues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Connell</dc:creator>
  <cp:lastModifiedBy>Elizabeth Connell</cp:lastModifiedBy>
  <cp:revision>68</cp:revision>
  <dcterms:created xsi:type="dcterms:W3CDTF">2021-04-14T17:02:21Z</dcterms:created>
  <dcterms:modified xsi:type="dcterms:W3CDTF">2022-09-13T17:25:15Z</dcterms:modified>
</cp:coreProperties>
</file>