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0.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1" r:id="rId4"/>
  </p:sldMasterIdLst>
  <p:notesMasterIdLst>
    <p:notesMasterId r:id="rId11"/>
  </p:notesMasterIdLst>
  <p:handoutMasterIdLst>
    <p:handoutMasterId r:id="rId12"/>
  </p:handoutMasterIdLst>
  <p:sldIdLst>
    <p:sldId id="269" r:id="rId5"/>
    <p:sldId id="265" r:id="rId6"/>
    <p:sldId id="268" r:id="rId7"/>
    <p:sldId id="267" r:id="rId8"/>
    <p:sldId id="263" r:id="rId9"/>
    <p:sldId id="272" r:id="rId10"/>
  </p:sldIdLst>
  <p:sldSz cx="12192000" cy="6858000"/>
  <p:notesSz cx="7023100" cy="93091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28" userDrawn="1">
          <p15:clr>
            <a:srgbClr val="A4A3A4"/>
          </p15:clr>
        </p15:guide>
        <p15:guide id="2" pos="3816"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F610D0F-20E6-C098-1A74-648FA2D3AC7A}" name="Collins, Brendan A (EHS)" initials="C(" userId="S::brendan.a.collins@mass.gov::669e3498-9195-4cdb-ac68-1292edecc7b1" providerId="AD"/>
  <p188:author id="{AABF7635-9E30-89E2-D229-6DBDE417D31D}" name="Stepansky, Michael (DMH)" initials="S(" userId="S::michael.stepansky@mass.gov::42338773-d06f-4617-9ec0-47aa48e45c2e" providerId="AD"/>
  <p188:author id="{21A44E3A-16B7-D568-EE32-90835D9E6093}" name="Deane-White, Jayne (EHS)" initials="D(" userId="S::jayne.deane-white@mass.gov::2feeee89-a8c2-4976-99b0-6e90b7192aab" providerId="AD"/>
  <p188:author id="{8D1D0564-DD3F-A4F3-1097-5CBE9B4D2772}" name="Freeman, Andrew W. (EHS)" initials="F(" userId="S::andrew.freeman1@mass.gov::978bafd2-366c-41b9-9657-09e069e1477a" providerId="AD"/>
  <p188:author id="{EAB9CE8B-A30C-135F-21F7-30BBACD9C9B2}" name="Hyatt, Mara (EHS)" initials="H(" userId="S::mara.hyatt@mass.gov::c7d154c6-ca82-45c7-af96-0ed17bfaa919" providerId="AD"/>
  <p188:author id="{0D8D809B-08C4-94F4-619C-CBB388DBDF4A}" name="Clougherty, Kim (DMH)" initials="CK(" userId="S::kim.clougherty@mass.gov::ef8c250c-ca5a-4948-99fc-666f4c02118f" providerId="AD"/>
  <p188:author id="{68DC5EE5-9D1E-B795-2DCB-B72675922495}" name="Lucas, Beth (DMH)" initials="LB(" userId="S::beth.lucas@mass.gov::bdd2da4f-a3a4-4e33-b703-748b49b5c19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973E"/>
    <a:srgbClr val="F04C3E"/>
    <a:srgbClr val="F7A59E"/>
    <a:srgbClr val="B2B2B2"/>
    <a:srgbClr val="95CB89"/>
    <a:srgbClr val="C0C0C0"/>
    <a:srgbClr val="91B0FF"/>
    <a:srgbClr val="083669"/>
    <a:srgbClr val="C7E0FB"/>
    <a:srgbClr val="223B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92E034-28D1-472A-A66F-1ED6BB9238B7}" v="1" dt="2023-06-14T12:52:29.3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guide orient="horz" pos="1728"/>
        <p:guide pos="3816"/>
      </p:guideLst>
    </p:cSldViewPr>
  </p:slideViewPr>
  <p:notesTextViewPr>
    <p:cViewPr>
      <p:scale>
        <a:sx n="1" d="1"/>
        <a:sy n="1" d="1"/>
      </p:scale>
      <p:origin x="0" y="0"/>
    </p:cViewPr>
  </p:notesTextViewPr>
  <p:notesViewPr>
    <p:cSldViewPr snapToGrid="0">
      <p:cViewPr>
        <p:scale>
          <a:sx n="1" d="2"/>
          <a:sy n="1" d="2"/>
        </p:scale>
        <p:origin x="0" y="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gs" Target="tags/tag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197572F3-28B1-40B1-9814-E6DB6F441E0C}" type="datetimeFigureOut">
              <a:rPr lang="en-US" smtClean="0"/>
              <a:t>6/29/2023</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3D751ACD-0C67-4CDF-841A-B6ED40D41F91}" type="slidenum">
              <a:rPr lang="en-US" smtClean="0"/>
              <a:t>‹#›</a:t>
            </a:fld>
            <a:endParaRPr lang="en-US"/>
          </a:p>
        </p:txBody>
      </p:sp>
    </p:spTree>
    <p:extLst>
      <p:ext uri="{BB962C8B-B14F-4D97-AF65-F5344CB8AC3E}">
        <p14:creationId xmlns:p14="http://schemas.microsoft.com/office/powerpoint/2010/main" val="1219713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12D23D5D-05BF-458D-8494-2550901E4C33}" type="datetimeFigureOut">
              <a:rPr lang="en-US" smtClean="0"/>
              <a:t>6/29/2023</a:t>
            </a:fld>
            <a:endParaRPr lang="en-US"/>
          </a:p>
        </p:txBody>
      </p:sp>
      <p:sp>
        <p:nvSpPr>
          <p:cNvPr id="4" name="Slide Image Placeholder 3"/>
          <p:cNvSpPr>
            <a:spLocks noGrp="1" noRot="1" noChangeAspect="1"/>
          </p:cNvSpPr>
          <p:nvPr>
            <p:ph type="sldImg" idx="2"/>
          </p:nvPr>
        </p:nvSpPr>
        <p:spPr>
          <a:xfrm>
            <a:off x="407988" y="698500"/>
            <a:ext cx="6207125"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6369890E-7CF6-4448-B58E-405862340BEB}" type="slidenum">
              <a:rPr lang="en-US" smtClean="0"/>
              <a:t>‹#›</a:t>
            </a:fld>
            <a:endParaRPr lang="en-US"/>
          </a:p>
        </p:txBody>
      </p:sp>
    </p:spTree>
    <p:extLst>
      <p:ext uri="{BB962C8B-B14F-4D97-AF65-F5344CB8AC3E}">
        <p14:creationId xmlns:p14="http://schemas.microsoft.com/office/powerpoint/2010/main" val="1385226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369890E-7CF6-4448-B58E-405862340BEB}" type="slidenum">
              <a:rPr lang="en-US" smtClean="0"/>
              <a:t>2</a:t>
            </a:fld>
            <a:endParaRPr lang="en-US"/>
          </a:p>
        </p:txBody>
      </p:sp>
    </p:spTree>
    <p:extLst>
      <p:ext uri="{BB962C8B-B14F-4D97-AF65-F5344CB8AC3E}">
        <p14:creationId xmlns:p14="http://schemas.microsoft.com/office/powerpoint/2010/main" val="2398162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69890E-7CF6-4448-B58E-405862340BEB}" type="slidenum">
              <a:rPr lang="en-US" smtClean="0"/>
              <a:t>5</a:t>
            </a:fld>
            <a:endParaRPr lang="en-US"/>
          </a:p>
        </p:txBody>
      </p:sp>
    </p:spTree>
    <p:extLst>
      <p:ext uri="{BB962C8B-B14F-4D97-AF65-F5344CB8AC3E}">
        <p14:creationId xmlns:p14="http://schemas.microsoft.com/office/powerpoint/2010/main" val="19735940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image" Target="../media/image2.png"/><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image" Target="../media/image1.emf"/><Relationship Id="rId4" Type="http://schemas.openxmlformats.org/officeDocument/2006/relationships/oleObject" Target="../embeddings/oleObject12.bin"/></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Master" Target="../slideMasters/slideMaster1.xml"/><Relationship Id="rId1" Type="http://schemas.openxmlformats.org/officeDocument/2006/relationships/tags" Target="../tags/tag33.xml"/><Relationship Id="rId4" Type="http://schemas.openxmlformats.org/officeDocument/2006/relationships/image" Target="../media/image1.emf"/></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Master" Target="../slideMasters/slideMaster1.xml"/><Relationship Id="rId1" Type="http://schemas.openxmlformats.org/officeDocument/2006/relationships/tags" Target="../tags/tag34.xml"/><Relationship Id="rId4" Type="http://schemas.openxmlformats.org/officeDocument/2006/relationships/image" Target="../media/image1.emf"/></Relationships>
</file>

<file path=ppt/slideLayouts/_rels/slideLayout1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Master" Target="../slideMasters/slideMaster1.xml"/><Relationship Id="rId1" Type="http://schemas.openxmlformats.org/officeDocument/2006/relationships/tags" Target="../tags/tag35.xml"/><Relationship Id="rId4" Type="http://schemas.openxmlformats.org/officeDocument/2006/relationships/image" Target="../media/image1.emf"/></Relationships>
</file>

<file path=ppt/slideLayouts/_rels/slideLayout1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Master" Target="../slideMasters/slideMaster1.xml"/><Relationship Id="rId1" Type="http://schemas.openxmlformats.org/officeDocument/2006/relationships/tags" Target="../tags/tag36.xml"/><Relationship Id="rId4" Type="http://schemas.openxmlformats.org/officeDocument/2006/relationships/image" Target="../media/image3.emf"/></Relationships>
</file>

<file path=ppt/slideLayouts/_rels/slideLayout16.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Master" Target="../slideMasters/slideMaster1.xml"/><Relationship Id="rId1" Type="http://schemas.openxmlformats.org/officeDocument/2006/relationships/tags" Target="../tags/tag37.xml"/><Relationship Id="rId4" Type="http://schemas.openxmlformats.org/officeDocument/2006/relationships/image" Target="../media/image3.emf"/></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Master" Target="../slideMasters/slideMaster1.xml"/><Relationship Id="rId1" Type="http://schemas.openxmlformats.org/officeDocument/2006/relationships/tags" Target="../tags/tag38.xml"/><Relationship Id="rId4" Type="http://schemas.openxmlformats.org/officeDocument/2006/relationships/image" Target="../media/image3.emf"/></Relationships>
</file>

<file path=ppt/slideLayouts/_rels/slideLayout18.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Master" Target="../slideMasters/slideMaster1.xml"/><Relationship Id="rId1" Type="http://schemas.openxmlformats.org/officeDocument/2006/relationships/tags" Target="../tags/tag39.xml"/><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image" Target="../media/image1.emf"/><Relationship Id="rId5" Type="http://schemas.openxmlformats.org/officeDocument/2006/relationships/oleObject" Target="../embeddings/oleObject6.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1.emf"/><Relationship Id="rId5" Type="http://schemas.openxmlformats.org/officeDocument/2006/relationships/oleObject" Target="../embeddings/oleObject7.bin"/><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image" Target="../media/image1.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image" Target="../media/image1.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image" Target="../media/image1.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extLst>
              <p:ext uri="{D42A27DB-BD31-4B8C-83A1-F6EECF244321}">
                <p14:modId xmlns:p14="http://schemas.microsoft.com/office/powerpoint/2010/main" val="128243609"/>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2" name="Object 11" hidden="1"/>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11" name="Rectangle 10" hidden="1"/>
          <p:cNvSpPr/>
          <p:nvPr>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2800" b="1" i="0" baseline="0">
              <a:latin typeface="Arial"/>
              <a:ea typeface="+mj-ea"/>
              <a:cs typeface="Arial"/>
              <a:sym typeface="Arial"/>
            </a:endParaRPr>
          </a:p>
        </p:txBody>
      </p:sp>
      <p:sp>
        <p:nvSpPr>
          <p:cNvPr id="2" name="Title 1"/>
          <p:cNvSpPr>
            <a:spLocks noGrp="1"/>
          </p:cNvSpPr>
          <p:nvPr>
            <p:ph type="ctrTitle"/>
          </p:nvPr>
        </p:nvSpPr>
        <p:spPr>
          <a:xfrm>
            <a:off x="3584449" y="2724913"/>
            <a:ext cx="6608647" cy="430887"/>
          </a:xfrm>
        </p:spPr>
        <p:txBody>
          <a:bodyPr vert="horz" wrap="square" lIns="0" tIns="0" rIns="0" bIns="0">
            <a:spAutoFit/>
          </a:bodyPr>
          <a:lstStyle>
            <a:lvl1pPr algn="l">
              <a:defRPr sz="2800">
                <a:latin typeface="Arial" panose="020B0604020202020204" pitchFamily="34" charset="0"/>
                <a:cs typeface="Arial" panose="020B0604020202020204" pitchFamily="34" charset="0"/>
              </a:defRPr>
            </a:lvl1pPr>
          </a:lstStyle>
          <a:p>
            <a:r>
              <a:rPr lang="en-US"/>
              <a:t>Click to edit Master title style</a:t>
            </a:r>
          </a:p>
        </p:txBody>
      </p:sp>
      <p:sp>
        <p:nvSpPr>
          <p:cNvPr id="3" name="Subtitle 2"/>
          <p:cNvSpPr>
            <a:spLocks noGrp="1"/>
          </p:cNvSpPr>
          <p:nvPr>
            <p:ph type="subTitle" idx="1"/>
          </p:nvPr>
        </p:nvSpPr>
        <p:spPr>
          <a:xfrm>
            <a:off x="3586137" y="4937760"/>
            <a:ext cx="3708281" cy="215444"/>
          </a:xfrm>
        </p:spPr>
        <p:txBody>
          <a:bodyPr wrap="square" lIns="0" tIns="0" rIns="0" bIns="0">
            <a:spAutoFit/>
          </a:bodyPr>
          <a:lstStyle>
            <a:lvl1pPr marL="0" indent="0" algn="l">
              <a:buNone/>
              <a:defRPr sz="1400" b="1">
                <a:solidFill>
                  <a:schemeClr val="tx2"/>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9" name="TitleTopPlaceholder"/>
          <p:cNvSpPr>
            <a:spLocks noChangeArrowheads="1"/>
          </p:cNvSpPr>
          <p:nvPr/>
        </p:nvSpPr>
        <p:spPr bwMode="ltGray">
          <a:xfrm>
            <a:off x="2834206" y="3246407"/>
            <a:ext cx="2834204" cy="436455"/>
          </a:xfrm>
          <a:prstGeom prst="rect">
            <a:avLst/>
          </a:prstGeom>
          <a:solidFill>
            <a:srgbClr val="5E8BFF">
              <a:alpha val="76863"/>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a:solidFill>
                <a:srgbClr val="000000"/>
              </a:solidFill>
              <a:latin typeface="Arial"/>
            </a:endParaRPr>
          </a:p>
        </p:txBody>
      </p:sp>
      <p:sp>
        <p:nvSpPr>
          <p:cNvPr id="20" name="TitleTopPlaceholder"/>
          <p:cNvSpPr>
            <a:spLocks noChangeArrowheads="1"/>
          </p:cNvSpPr>
          <p:nvPr/>
        </p:nvSpPr>
        <p:spPr bwMode="ltGray">
          <a:xfrm>
            <a:off x="2" y="3246407"/>
            <a:ext cx="2834204" cy="436455"/>
          </a:xfrm>
          <a:prstGeom prst="rect">
            <a:avLst/>
          </a:prstGeom>
          <a:solidFill>
            <a:srgbClr val="FFC000">
              <a:alpha val="80000"/>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a:solidFill>
                <a:srgbClr val="000000"/>
              </a:solidFill>
              <a:latin typeface="Arial"/>
            </a:endParaRPr>
          </a:p>
        </p:txBody>
      </p:sp>
      <p:sp>
        <p:nvSpPr>
          <p:cNvPr id="21" name="TitleTopPlaceholder"/>
          <p:cNvSpPr>
            <a:spLocks noChangeArrowheads="1"/>
          </p:cNvSpPr>
          <p:nvPr/>
        </p:nvSpPr>
        <p:spPr bwMode="ltGray">
          <a:xfrm>
            <a:off x="5181341" y="3246407"/>
            <a:ext cx="7010659" cy="436455"/>
          </a:xfrm>
          <a:prstGeom prst="rect">
            <a:avLst/>
          </a:prstGeom>
          <a:solidFill>
            <a:srgbClr val="009900">
              <a:alpha val="68627"/>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a:solidFill>
                <a:srgbClr val="000000"/>
              </a:solidFill>
              <a:latin typeface="Arial"/>
            </a:endParaRPr>
          </a:p>
        </p:txBody>
      </p:sp>
      <p:pic>
        <p:nvPicPr>
          <p:cNvPr id="22" name="Picture 4" descr="http://upload.wikimedia.org/wikipedia/commons/thumb/8/82/Seal_of_Massachusetts.svg/2000px-Seal_of_Massachusetts.svg.png"/>
          <p:cNvPicPr>
            <a:picLocks noChangeAspect="1" noChangeArrowheads="1"/>
          </p:cNvPicPr>
          <p:nvPr/>
        </p:nvPicPr>
        <p:blipFill>
          <a:blip r:embed="rId7" cstate="print">
            <a:duotone>
              <a:srgbClr val="FFFFFF">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1219200" y="1981200"/>
            <a:ext cx="2180577"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3" name="McK Disclaimer"/>
          <p:cNvSpPr>
            <a:spLocks noChangeArrowheads="1"/>
          </p:cNvSpPr>
          <p:nvPr/>
        </p:nvSpPr>
        <p:spPr bwMode="auto">
          <a:xfrm>
            <a:off x="304800" y="6553200"/>
            <a:ext cx="682836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defTabSz="803755" eaLnBrk="0" hangingPunct="0"/>
            <a:r>
              <a:rPr lang="en-US" sz="1000">
                <a:solidFill>
                  <a:schemeClr val="tx2"/>
                </a:solidFill>
                <a:latin typeface="Arial"/>
                <a:ea typeface="ＭＳ Ｐゴシック"/>
              </a:rPr>
              <a:t>CONFIDENTIAL; FOR POLICY DEVELOPMENT PURPOSES ONLY</a:t>
            </a:r>
          </a:p>
        </p:txBody>
      </p:sp>
      <p:sp>
        <p:nvSpPr>
          <p:cNvPr id="24" name="McK Disclaimer"/>
          <p:cNvSpPr>
            <a:spLocks noChangeArrowheads="1"/>
          </p:cNvSpPr>
          <p:nvPr/>
        </p:nvSpPr>
        <p:spPr bwMode="auto">
          <a:xfrm>
            <a:off x="3586136" y="4343401"/>
            <a:ext cx="748826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defTabSz="803755" eaLnBrk="0" hangingPunct="0"/>
            <a:r>
              <a:rPr lang="en-US" sz="2000">
                <a:solidFill>
                  <a:schemeClr val="tx2"/>
                </a:solidFill>
                <a:latin typeface="Arial"/>
                <a:ea typeface="ＭＳ Ｐゴシック"/>
              </a:rPr>
              <a:t>Executive Office of Health and Human Services</a:t>
            </a:r>
          </a:p>
        </p:txBody>
      </p:sp>
      <p:sp>
        <p:nvSpPr>
          <p:cNvPr id="14" name="Rectangle 13" hidden="1">
            <a:extLst>
              <a:ext uri="{FF2B5EF4-FFF2-40B4-BE49-F238E27FC236}">
                <a16:creationId xmlns:a16="http://schemas.microsoft.com/office/drawing/2014/main" id="{88C805FC-BBF2-4866-AB1D-36E17A770CC9}"/>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2800" b="1" i="0" baseline="0">
              <a:latin typeface="Arial"/>
              <a:ea typeface="+mj-ea"/>
              <a:cs typeface="Arial"/>
              <a:sym typeface="Arial"/>
            </a:endParaRPr>
          </a:p>
        </p:txBody>
      </p:sp>
      <p:sp>
        <p:nvSpPr>
          <p:cNvPr id="15" name="TitleTopPlaceholder">
            <a:extLst>
              <a:ext uri="{FF2B5EF4-FFF2-40B4-BE49-F238E27FC236}">
                <a16:creationId xmlns:a16="http://schemas.microsoft.com/office/drawing/2014/main" id="{F8343338-8AEA-45A1-B109-7D3B22E47FFD}"/>
              </a:ext>
            </a:extLst>
          </p:cNvPr>
          <p:cNvSpPr>
            <a:spLocks noChangeArrowheads="1"/>
          </p:cNvSpPr>
          <p:nvPr userDrawn="1"/>
        </p:nvSpPr>
        <p:spPr bwMode="ltGray">
          <a:xfrm>
            <a:off x="2834206" y="3246407"/>
            <a:ext cx="2834204" cy="436455"/>
          </a:xfrm>
          <a:prstGeom prst="rect">
            <a:avLst/>
          </a:prstGeom>
          <a:solidFill>
            <a:srgbClr val="5E8BFF">
              <a:alpha val="76863"/>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a:solidFill>
                <a:srgbClr val="000000"/>
              </a:solidFill>
              <a:latin typeface="Arial"/>
            </a:endParaRPr>
          </a:p>
        </p:txBody>
      </p:sp>
      <p:sp>
        <p:nvSpPr>
          <p:cNvPr id="16" name="TitleTopPlaceholder">
            <a:extLst>
              <a:ext uri="{FF2B5EF4-FFF2-40B4-BE49-F238E27FC236}">
                <a16:creationId xmlns:a16="http://schemas.microsoft.com/office/drawing/2014/main" id="{6745ED59-EA93-41B7-BA02-6AAB6E909D9A}"/>
              </a:ext>
            </a:extLst>
          </p:cNvPr>
          <p:cNvSpPr>
            <a:spLocks noChangeArrowheads="1"/>
          </p:cNvSpPr>
          <p:nvPr userDrawn="1"/>
        </p:nvSpPr>
        <p:spPr bwMode="ltGray">
          <a:xfrm>
            <a:off x="2" y="3246407"/>
            <a:ext cx="2834204" cy="436455"/>
          </a:xfrm>
          <a:prstGeom prst="rect">
            <a:avLst/>
          </a:prstGeom>
          <a:solidFill>
            <a:srgbClr val="FFC000">
              <a:alpha val="80000"/>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a:solidFill>
                <a:srgbClr val="000000"/>
              </a:solidFill>
              <a:latin typeface="Arial"/>
            </a:endParaRPr>
          </a:p>
        </p:txBody>
      </p:sp>
      <p:sp>
        <p:nvSpPr>
          <p:cNvPr id="17" name="TitleTopPlaceholder">
            <a:extLst>
              <a:ext uri="{FF2B5EF4-FFF2-40B4-BE49-F238E27FC236}">
                <a16:creationId xmlns:a16="http://schemas.microsoft.com/office/drawing/2014/main" id="{A29E113F-8B99-48FC-9FA1-0CAEA49C69C6}"/>
              </a:ext>
            </a:extLst>
          </p:cNvPr>
          <p:cNvSpPr>
            <a:spLocks noChangeArrowheads="1"/>
          </p:cNvSpPr>
          <p:nvPr userDrawn="1"/>
        </p:nvSpPr>
        <p:spPr bwMode="ltGray">
          <a:xfrm>
            <a:off x="5181341" y="3246407"/>
            <a:ext cx="7010659" cy="436455"/>
          </a:xfrm>
          <a:prstGeom prst="rect">
            <a:avLst/>
          </a:prstGeom>
          <a:solidFill>
            <a:srgbClr val="009900">
              <a:alpha val="68627"/>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a:solidFill>
                <a:srgbClr val="000000"/>
              </a:solidFill>
              <a:latin typeface="Arial"/>
            </a:endParaRPr>
          </a:p>
        </p:txBody>
      </p:sp>
      <p:pic>
        <p:nvPicPr>
          <p:cNvPr id="18" name="Picture 4" descr="http://upload.wikimedia.org/wikipedia/commons/thumb/8/82/Seal_of_Massachusetts.svg/2000px-Seal_of_Massachusetts.svg.png">
            <a:extLst>
              <a:ext uri="{FF2B5EF4-FFF2-40B4-BE49-F238E27FC236}">
                <a16:creationId xmlns:a16="http://schemas.microsoft.com/office/drawing/2014/main" id="{5CAF5DF1-3075-4240-95C1-CB71A597996D}"/>
              </a:ext>
            </a:extLst>
          </p:cNvPr>
          <p:cNvPicPr>
            <a:picLocks noChangeAspect="1" noChangeArrowheads="1"/>
          </p:cNvPicPr>
          <p:nvPr userDrawn="1"/>
        </p:nvPicPr>
        <p:blipFill>
          <a:blip r:embed="rId7" cstate="print">
            <a:duotone>
              <a:srgbClr val="FFFFFF">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1219200" y="1981200"/>
            <a:ext cx="2180577"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5" name="McK Disclaimer">
            <a:extLst>
              <a:ext uri="{FF2B5EF4-FFF2-40B4-BE49-F238E27FC236}">
                <a16:creationId xmlns:a16="http://schemas.microsoft.com/office/drawing/2014/main" id="{E0414160-91BE-4BFC-934A-3BF0D82CA27E}"/>
              </a:ext>
            </a:extLst>
          </p:cNvPr>
          <p:cNvSpPr>
            <a:spLocks noChangeArrowheads="1"/>
          </p:cNvSpPr>
          <p:nvPr userDrawn="1"/>
        </p:nvSpPr>
        <p:spPr bwMode="auto">
          <a:xfrm>
            <a:off x="304800" y="6553200"/>
            <a:ext cx="682836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defTabSz="803755" eaLnBrk="0" hangingPunct="0"/>
            <a:r>
              <a:rPr lang="en-US" sz="1000">
                <a:solidFill>
                  <a:schemeClr val="tx2"/>
                </a:solidFill>
                <a:latin typeface="Arial"/>
                <a:ea typeface="ＭＳ Ｐゴシック"/>
              </a:rPr>
              <a:t>CONFIDENTIAL; FOR POLICY DEVELOPMENT PURPOSES ONLY</a:t>
            </a:r>
          </a:p>
        </p:txBody>
      </p:sp>
      <p:sp>
        <p:nvSpPr>
          <p:cNvPr id="26" name="McK Disclaimer">
            <a:extLst>
              <a:ext uri="{FF2B5EF4-FFF2-40B4-BE49-F238E27FC236}">
                <a16:creationId xmlns:a16="http://schemas.microsoft.com/office/drawing/2014/main" id="{6E781F9A-B81F-4971-A886-D00180585B61}"/>
              </a:ext>
            </a:extLst>
          </p:cNvPr>
          <p:cNvSpPr>
            <a:spLocks noChangeArrowheads="1"/>
          </p:cNvSpPr>
          <p:nvPr userDrawn="1"/>
        </p:nvSpPr>
        <p:spPr bwMode="auto">
          <a:xfrm>
            <a:off x="3586136" y="4343401"/>
            <a:ext cx="748826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defTabSz="803755" eaLnBrk="0" hangingPunct="0"/>
            <a:r>
              <a:rPr lang="en-US" sz="2000">
                <a:solidFill>
                  <a:schemeClr val="tx2"/>
                </a:solidFill>
                <a:latin typeface="Arial"/>
                <a:ea typeface="ＭＳ Ｐゴシック"/>
              </a:rPr>
              <a:t>Executive Office of Health and Human Services</a:t>
            </a:r>
          </a:p>
        </p:txBody>
      </p:sp>
    </p:spTree>
    <p:extLst>
      <p:ext uri="{BB962C8B-B14F-4D97-AF65-F5344CB8AC3E}">
        <p14:creationId xmlns:p14="http://schemas.microsoft.com/office/powerpoint/2010/main" val="355921202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Blue Boxes">
    <p:spTree>
      <p:nvGrpSpPr>
        <p:cNvPr id="1" name=""/>
        <p:cNvGrpSpPr/>
        <p:nvPr/>
      </p:nvGrpSpPr>
      <p:grpSpPr>
        <a:xfrm>
          <a:off x="0" y="0"/>
          <a:ext cx="0" cy="0"/>
          <a:chOff x="0" y="0"/>
          <a:chExt cx="0" cy="0"/>
        </a:xfrm>
      </p:grpSpPr>
      <p:graphicFrame>
        <p:nvGraphicFramePr>
          <p:cNvPr id="28" name="Object 27" hidden="1"/>
          <p:cNvGraphicFramePr>
            <a:graphicFrameLocks noChangeAspect="1"/>
          </p:cNvGraphicFramePr>
          <p:nvPr userDrawn="1">
            <p:custDataLst>
              <p:tags r:id="rId1"/>
            </p:custDataLst>
            <p:extLst>
              <p:ext uri="{D42A27DB-BD31-4B8C-83A1-F6EECF244321}">
                <p14:modId xmlns:p14="http://schemas.microsoft.com/office/powerpoint/2010/main" val="4163125107"/>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8" name="Object 27"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a:xfrm>
            <a:off x="231648" y="237744"/>
            <a:ext cx="11655552" cy="292388"/>
          </a:xfrm>
        </p:spPr>
        <p:txBody>
          <a:bodyPr vert="horz"/>
          <a:lstStyle/>
          <a:p>
            <a:r>
              <a:rPr lang="en-US"/>
              <a:t>Click to edit Master title style</a:t>
            </a:r>
          </a:p>
        </p:txBody>
      </p:sp>
      <p:sp>
        <p:nvSpPr>
          <p:cNvPr id="21" name="Text Placeholder 5"/>
          <p:cNvSpPr>
            <a:spLocks noGrp="1"/>
          </p:cNvSpPr>
          <p:nvPr>
            <p:ph type="body" sz="quarter" idx="10" hasCustomPrompt="1"/>
          </p:nvPr>
        </p:nvSpPr>
        <p:spPr>
          <a:xfrm>
            <a:off x="304800" y="1371600"/>
            <a:ext cx="2316480" cy="990600"/>
          </a:xfrm>
          <a:solidFill>
            <a:schemeClr val="accent1"/>
          </a:solidFill>
        </p:spPr>
        <p:txBody>
          <a:bodyPr anchor="ctr">
            <a:noAutofit/>
          </a:bodyPr>
          <a:lstStyle>
            <a:lvl1pPr algn="ctr">
              <a:defRPr baseline="0"/>
            </a:lvl1pPr>
          </a:lstStyle>
          <a:p>
            <a:pPr lvl="0"/>
            <a:r>
              <a:rPr lang="en-US"/>
              <a:t>Add Text</a:t>
            </a:r>
          </a:p>
        </p:txBody>
      </p:sp>
      <p:sp>
        <p:nvSpPr>
          <p:cNvPr id="22" name="Text Placeholder 5"/>
          <p:cNvSpPr>
            <a:spLocks noGrp="1"/>
          </p:cNvSpPr>
          <p:nvPr>
            <p:ph type="body" sz="quarter" idx="11" hasCustomPrompt="1"/>
          </p:nvPr>
        </p:nvSpPr>
        <p:spPr>
          <a:xfrm>
            <a:off x="304800" y="2565400"/>
            <a:ext cx="2316480" cy="990600"/>
          </a:xfrm>
          <a:solidFill>
            <a:schemeClr val="accent1"/>
          </a:solidFill>
        </p:spPr>
        <p:txBody>
          <a:bodyPr anchor="ctr">
            <a:noAutofit/>
          </a:bodyPr>
          <a:lstStyle>
            <a:lvl1pPr algn="ctr">
              <a:defRPr baseline="0"/>
            </a:lvl1pPr>
          </a:lstStyle>
          <a:p>
            <a:pPr lvl="0"/>
            <a:r>
              <a:rPr lang="en-US"/>
              <a:t>Add Text</a:t>
            </a:r>
          </a:p>
        </p:txBody>
      </p:sp>
      <p:sp>
        <p:nvSpPr>
          <p:cNvPr id="23" name="Text Placeholder 5"/>
          <p:cNvSpPr>
            <a:spLocks noGrp="1"/>
          </p:cNvSpPr>
          <p:nvPr>
            <p:ph type="body" sz="quarter" idx="12" hasCustomPrompt="1"/>
          </p:nvPr>
        </p:nvSpPr>
        <p:spPr>
          <a:xfrm>
            <a:off x="304800" y="3759200"/>
            <a:ext cx="2316480" cy="990600"/>
          </a:xfrm>
          <a:solidFill>
            <a:schemeClr val="accent1"/>
          </a:solidFill>
        </p:spPr>
        <p:txBody>
          <a:bodyPr anchor="ctr">
            <a:noAutofit/>
          </a:bodyPr>
          <a:lstStyle>
            <a:lvl1pPr algn="ctr">
              <a:defRPr baseline="0"/>
            </a:lvl1pPr>
          </a:lstStyle>
          <a:p>
            <a:pPr lvl="0"/>
            <a:r>
              <a:rPr lang="en-US"/>
              <a:t>Add Text</a:t>
            </a:r>
          </a:p>
        </p:txBody>
      </p:sp>
      <p:sp>
        <p:nvSpPr>
          <p:cNvPr id="24" name="Text Placeholder 5"/>
          <p:cNvSpPr>
            <a:spLocks noGrp="1"/>
          </p:cNvSpPr>
          <p:nvPr>
            <p:ph type="body" sz="quarter" idx="13" hasCustomPrompt="1"/>
          </p:nvPr>
        </p:nvSpPr>
        <p:spPr>
          <a:xfrm>
            <a:off x="304800" y="4953000"/>
            <a:ext cx="2316480" cy="990600"/>
          </a:xfrm>
          <a:solidFill>
            <a:schemeClr val="accent1"/>
          </a:solidFill>
        </p:spPr>
        <p:txBody>
          <a:bodyPr anchor="ctr">
            <a:noAutofit/>
          </a:bodyPr>
          <a:lstStyle>
            <a:lvl1pPr algn="ctr">
              <a:defRPr baseline="0"/>
            </a:lvl1pPr>
          </a:lstStyle>
          <a:p>
            <a:pPr lvl="0"/>
            <a:r>
              <a:rPr lang="en-US"/>
              <a:t>Add Text</a:t>
            </a:r>
          </a:p>
        </p:txBody>
      </p:sp>
      <p:sp>
        <p:nvSpPr>
          <p:cNvPr id="25" name="Text Placeholder 23"/>
          <p:cNvSpPr>
            <a:spLocks noGrp="1"/>
          </p:cNvSpPr>
          <p:nvPr>
            <p:ph type="body" sz="quarter" idx="14" hasCustomPrompt="1"/>
          </p:nvPr>
        </p:nvSpPr>
        <p:spPr>
          <a:xfrm>
            <a:off x="3048000" y="944434"/>
            <a:ext cx="1009251" cy="307777"/>
          </a:xfrm>
        </p:spPr>
        <p:txBody>
          <a:bodyPr wrap="square" lIns="91440" tIns="45720" rIns="91440" bIns="45720" anchor="t" anchorCtr="0"/>
          <a:lstStyle>
            <a:lvl1pPr>
              <a:defRPr baseline="0"/>
            </a:lvl1pPr>
          </a:lstStyle>
          <a:p>
            <a:pPr lvl="0"/>
            <a:r>
              <a:rPr lang="en-US"/>
              <a:t>Item 1</a:t>
            </a:r>
          </a:p>
        </p:txBody>
      </p:sp>
      <p:sp>
        <p:nvSpPr>
          <p:cNvPr id="26" name="Text Placeholder 23"/>
          <p:cNvSpPr>
            <a:spLocks noGrp="1"/>
          </p:cNvSpPr>
          <p:nvPr>
            <p:ph type="body" sz="quarter" idx="15" hasCustomPrompt="1"/>
          </p:nvPr>
        </p:nvSpPr>
        <p:spPr>
          <a:xfrm>
            <a:off x="6248400" y="944434"/>
            <a:ext cx="1009251" cy="307777"/>
          </a:xfrm>
        </p:spPr>
        <p:txBody>
          <a:bodyPr wrap="square" lIns="91440" tIns="45720" rIns="91440" bIns="45720" anchor="t" anchorCtr="0"/>
          <a:lstStyle>
            <a:lvl1pPr>
              <a:defRPr baseline="0"/>
            </a:lvl1pPr>
          </a:lstStyle>
          <a:p>
            <a:pPr lvl="0"/>
            <a:r>
              <a:rPr lang="en-US"/>
              <a:t>Item 2</a:t>
            </a:r>
          </a:p>
        </p:txBody>
      </p:sp>
      <p:sp>
        <p:nvSpPr>
          <p:cNvPr id="27" name="Text Placeholder 23"/>
          <p:cNvSpPr>
            <a:spLocks noGrp="1"/>
          </p:cNvSpPr>
          <p:nvPr>
            <p:ph type="body" sz="quarter" idx="16" hasCustomPrompt="1"/>
          </p:nvPr>
        </p:nvSpPr>
        <p:spPr>
          <a:xfrm>
            <a:off x="9448800" y="944434"/>
            <a:ext cx="1009251" cy="307777"/>
          </a:xfrm>
        </p:spPr>
        <p:txBody>
          <a:bodyPr wrap="square" lIns="91440" tIns="45720" rIns="91440" bIns="45720" anchor="t" anchorCtr="0"/>
          <a:lstStyle>
            <a:lvl1pPr>
              <a:defRPr baseline="0"/>
            </a:lvl1pPr>
          </a:lstStyle>
          <a:p>
            <a:pPr lvl="0"/>
            <a:r>
              <a:rPr lang="en-US"/>
              <a:t>Item 3</a:t>
            </a:r>
          </a:p>
        </p:txBody>
      </p:sp>
      <p:sp>
        <p:nvSpPr>
          <p:cNvPr id="4" name="Text Placeholder 3"/>
          <p:cNvSpPr>
            <a:spLocks noGrp="1"/>
          </p:cNvSpPr>
          <p:nvPr>
            <p:ph type="body" sz="quarter" idx="17"/>
          </p:nvPr>
        </p:nvSpPr>
        <p:spPr>
          <a:xfrm>
            <a:off x="3454400" y="1752601"/>
            <a:ext cx="3869008" cy="1169551"/>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6301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374249358"/>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4" name="Text Placeholder 3"/>
          <p:cNvSpPr>
            <a:spLocks noGrp="1"/>
          </p:cNvSpPr>
          <p:nvPr>
            <p:ph type="body" sz="quarter" idx="10"/>
          </p:nvPr>
        </p:nvSpPr>
        <p:spPr>
          <a:xfrm>
            <a:off x="914400" y="1143000"/>
            <a:ext cx="3869008" cy="1169551"/>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63010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3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4280331346"/>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2118" y="1589"/>
                        <a:ext cx="2116" cy="1587"/>
                      </a:xfrm>
                      <a:prstGeom prst="rect">
                        <a:avLst/>
                      </a:prstGeom>
                    </p:spPr>
                  </p:pic>
                </p:oleObj>
              </mc:Fallback>
            </mc:AlternateContent>
          </a:graphicData>
        </a:graphic>
      </p:graphicFrame>
      <p:sp>
        <p:nvSpPr>
          <p:cNvPr id="2" name="2. Slide Title"/>
          <p:cNvSpPr>
            <a:spLocks noGrp="1"/>
          </p:cNvSpPr>
          <p:nvPr>
            <p:ph type="title"/>
          </p:nvPr>
        </p:nvSpPr>
        <p:spPr/>
        <p:txBody>
          <a:bodyPr vert="horz"/>
          <a:lstStyle>
            <a:lvl1pPr>
              <a:defRPr>
                <a:solidFill>
                  <a:schemeClr val="tx2"/>
                </a:solidFill>
              </a:defRPr>
            </a:lvl1pPr>
          </a:lstStyle>
          <a:p>
            <a:r>
              <a:rPr lang="en-US"/>
              <a:t>Click to edit Master title style</a:t>
            </a:r>
          </a:p>
        </p:txBody>
      </p:sp>
    </p:spTree>
    <p:extLst>
      <p:ext uri="{BB962C8B-B14F-4D97-AF65-F5344CB8AC3E}">
        <p14:creationId xmlns:p14="http://schemas.microsoft.com/office/powerpoint/2010/main" val="2558899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4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2745701426"/>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2118" y="1589"/>
                        <a:ext cx="2116" cy="1587"/>
                      </a:xfrm>
                      <a:prstGeom prst="rect">
                        <a:avLst/>
                      </a:prstGeom>
                    </p:spPr>
                  </p:pic>
                </p:oleObj>
              </mc:Fallback>
            </mc:AlternateContent>
          </a:graphicData>
        </a:graphic>
      </p:graphicFrame>
      <p:sp>
        <p:nvSpPr>
          <p:cNvPr id="2" name="2. Slide Title"/>
          <p:cNvSpPr>
            <a:spLocks noGrp="1"/>
          </p:cNvSpPr>
          <p:nvPr>
            <p:ph type="title"/>
          </p:nvPr>
        </p:nvSpPr>
        <p:spPr/>
        <p:txBody>
          <a:bodyPr vert="horz"/>
          <a:lstStyle>
            <a:lvl1pPr>
              <a:defRPr>
                <a:solidFill>
                  <a:schemeClr val="tx2"/>
                </a:solidFill>
              </a:defRPr>
            </a:lvl1pPr>
          </a:lstStyle>
          <a:p>
            <a:r>
              <a:rPr lang="en-US"/>
              <a:t>Click to edit Master title style</a:t>
            </a:r>
          </a:p>
        </p:txBody>
      </p:sp>
    </p:spTree>
    <p:extLst>
      <p:ext uri="{BB962C8B-B14F-4D97-AF65-F5344CB8AC3E}">
        <p14:creationId xmlns:p14="http://schemas.microsoft.com/office/powerpoint/2010/main" val="1471112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5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2750525203"/>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2118" y="1589"/>
                        <a:ext cx="2116" cy="1587"/>
                      </a:xfrm>
                      <a:prstGeom prst="rect">
                        <a:avLst/>
                      </a:prstGeom>
                    </p:spPr>
                  </p:pic>
                </p:oleObj>
              </mc:Fallback>
            </mc:AlternateContent>
          </a:graphicData>
        </a:graphic>
      </p:graphicFrame>
      <p:sp>
        <p:nvSpPr>
          <p:cNvPr id="2" name="2. Slide Title"/>
          <p:cNvSpPr>
            <a:spLocks noGrp="1"/>
          </p:cNvSpPr>
          <p:nvPr>
            <p:ph type="title"/>
          </p:nvPr>
        </p:nvSpPr>
        <p:spPr/>
        <p:txBody>
          <a:bodyPr vert="horz"/>
          <a:lstStyle>
            <a:lvl1pPr>
              <a:defRPr>
                <a:solidFill>
                  <a:schemeClr val="tx2"/>
                </a:solidFill>
              </a:defRPr>
            </a:lvl1pPr>
          </a:lstStyle>
          <a:p>
            <a:r>
              <a:rPr lang="en-US"/>
              <a:t>Click to edit Master title style</a:t>
            </a:r>
          </a:p>
        </p:txBody>
      </p:sp>
    </p:spTree>
    <p:extLst>
      <p:ext uri="{BB962C8B-B14F-4D97-AF65-F5344CB8AC3E}">
        <p14:creationId xmlns:p14="http://schemas.microsoft.com/office/powerpoint/2010/main" val="29881158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6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2398588058"/>
              </p:ext>
            </p:extLst>
          </p:nvPr>
        </p:nvGraphicFramePr>
        <p:xfrm>
          <a:off x="2162" y="1622"/>
          <a:ext cx="2159" cy="1619"/>
        </p:xfrm>
        <a:graphic>
          <a:graphicData uri="http://schemas.openxmlformats.org/presentationml/2006/ole">
            <mc:AlternateContent xmlns:mc="http://schemas.openxmlformats.org/markup-compatibility/2006">
              <mc:Choice xmlns:v="urn:schemas-microsoft-com:vml" Requires="v">
                <p:oleObj name="think-cell Slide" r:id="rId3" imgW="6350000" imgH="6350000" progId="TCLayout.ActiveDocument.1">
                  <p:embed/>
                </p:oleObj>
              </mc:Choice>
              <mc:Fallback>
                <p:oleObj name="think-cell Slide" r:id="rId3" imgW="6350000" imgH="6350000" progId="TCLayout.ActiveDocument.1">
                  <p:embed/>
                  <p:pic>
                    <p:nvPicPr>
                      <p:cNvPr id="3" name="Object 2"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2" y="1622"/>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McK 2. Slide Title"/>
          <p:cNvSpPr>
            <a:spLocks noGrp="1"/>
          </p:cNvSpPr>
          <p:nvPr>
            <p:ph type="title"/>
          </p:nvPr>
        </p:nvSpPr>
        <p:spPr/>
        <p:txBody>
          <a:bodyPr vert="horz"/>
          <a:lstStyle/>
          <a:p>
            <a:r>
              <a:rPr lang="en-US"/>
              <a:t>Click to edit Master title style</a:t>
            </a:r>
          </a:p>
        </p:txBody>
      </p:sp>
    </p:spTree>
    <p:extLst>
      <p:ext uri="{BB962C8B-B14F-4D97-AF65-F5344CB8AC3E}">
        <p14:creationId xmlns:p14="http://schemas.microsoft.com/office/powerpoint/2010/main" val="2813146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8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3104448688"/>
              </p:ext>
            </p:extLst>
          </p:nvPr>
        </p:nvGraphicFramePr>
        <p:xfrm>
          <a:off x="2162" y="1622"/>
          <a:ext cx="2159" cy="1619"/>
        </p:xfrm>
        <a:graphic>
          <a:graphicData uri="http://schemas.openxmlformats.org/presentationml/2006/ole">
            <mc:AlternateContent xmlns:mc="http://schemas.openxmlformats.org/markup-compatibility/2006">
              <mc:Choice xmlns:v="urn:schemas-microsoft-com:vml" Requires="v">
                <p:oleObj name="think-cell Slide" r:id="rId3" imgW="6350000" imgH="6350000" progId="TCLayout.ActiveDocument.1">
                  <p:embed/>
                </p:oleObj>
              </mc:Choice>
              <mc:Fallback>
                <p:oleObj name="think-cell Slide" r:id="rId3" imgW="6350000" imgH="6350000" progId="TCLayout.ActiveDocument.1">
                  <p:embed/>
                  <p:pic>
                    <p:nvPicPr>
                      <p:cNvPr id="3" name="Object 2"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2" y="1622"/>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McK 2. Slide Title"/>
          <p:cNvSpPr>
            <a:spLocks noGrp="1"/>
          </p:cNvSpPr>
          <p:nvPr>
            <p:ph type="title"/>
          </p:nvPr>
        </p:nvSpPr>
        <p:spPr/>
        <p:txBody>
          <a:bodyPr vert="horz"/>
          <a:lstStyle/>
          <a:p>
            <a:r>
              <a:rPr lang="en-US"/>
              <a:t>Click to edit Master title style</a:t>
            </a:r>
          </a:p>
        </p:txBody>
      </p:sp>
    </p:spTree>
    <p:extLst>
      <p:ext uri="{BB962C8B-B14F-4D97-AF65-F5344CB8AC3E}">
        <p14:creationId xmlns:p14="http://schemas.microsoft.com/office/powerpoint/2010/main" val="4263872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0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935998144"/>
              </p:ext>
            </p:extLst>
          </p:nvPr>
        </p:nvGraphicFramePr>
        <p:xfrm>
          <a:off x="2162" y="1622"/>
          <a:ext cx="2159" cy="1619"/>
        </p:xfrm>
        <a:graphic>
          <a:graphicData uri="http://schemas.openxmlformats.org/presentationml/2006/ole">
            <mc:AlternateContent xmlns:mc="http://schemas.openxmlformats.org/markup-compatibility/2006">
              <mc:Choice xmlns:v="urn:schemas-microsoft-com:vml" Requires="v">
                <p:oleObj name="think-cell Slide" r:id="rId3" imgW="6350000" imgH="6350000" progId="TCLayout.ActiveDocument.1">
                  <p:embed/>
                </p:oleObj>
              </mc:Choice>
              <mc:Fallback>
                <p:oleObj name="think-cell Slide" r:id="rId3" imgW="6350000" imgH="6350000" progId="TCLayout.ActiveDocument.1">
                  <p:embed/>
                  <p:pic>
                    <p:nvPicPr>
                      <p:cNvPr id="3" name="Object 2"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2" y="1622"/>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McK 2. Slide Title"/>
          <p:cNvSpPr>
            <a:spLocks noGrp="1"/>
          </p:cNvSpPr>
          <p:nvPr>
            <p:ph type="title"/>
          </p:nvPr>
        </p:nvSpPr>
        <p:spPr/>
        <p:txBody>
          <a:bodyPr vert="horz"/>
          <a:lstStyle>
            <a:lvl1pPr>
              <a:defRPr>
                <a:solidFill>
                  <a:schemeClr val="accent4"/>
                </a:solidFill>
              </a:defRPr>
            </a:lvl1pPr>
          </a:lstStyle>
          <a:p>
            <a:r>
              <a:rPr lang="en-US"/>
              <a:t>Click to edit Master title style</a:t>
            </a:r>
          </a:p>
        </p:txBody>
      </p:sp>
    </p:spTree>
    <p:extLst>
      <p:ext uri="{BB962C8B-B14F-4D97-AF65-F5344CB8AC3E}">
        <p14:creationId xmlns:p14="http://schemas.microsoft.com/office/powerpoint/2010/main" val="999495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1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3555612488"/>
              </p:ext>
            </p:extLst>
          </p:nvPr>
        </p:nvGraphicFramePr>
        <p:xfrm>
          <a:off x="2162" y="1622"/>
          <a:ext cx="2159" cy="1619"/>
        </p:xfrm>
        <a:graphic>
          <a:graphicData uri="http://schemas.openxmlformats.org/presentationml/2006/ole">
            <mc:AlternateContent xmlns:mc="http://schemas.openxmlformats.org/markup-compatibility/2006">
              <mc:Choice xmlns:v="urn:schemas-microsoft-com:vml" Requires="v">
                <p:oleObj name="think-cell Slide" r:id="rId3" imgW="6350000" imgH="6350000" progId="TCLayout.ActiveDocument.1">
                  <p:embed/>
                </p:oleObj>
              </mc:Choice>
              <mc:Fallback>
                <p:oleObj name="think-cell Slide" r:id="rId3" imgW="6350000" imgH="6350000" progId="TCLayout.ActiveDocument.1">
                  <p:embed/>
                  <p:pic>
                    <p:nvPicPr>
                      <p:cNvPr id="3" name="Object 2"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2" y="1622"/>
                        <a:ext cx="215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McK 2. Slide Title"/>
          <p:cNvSpPr>
            <a:spLocks noGrp="1"/>
          </p:cNvSpPr>
          <p:nvPr>
            <p:ph type="title"/>
          </p:nvPr>
        </p:nvSpPr>
        <p:spPr/>
        <p:txBody>
          <a:bodyPr vert="horz"/>
          <a:lstStyle>
            <a:lvl1pPr>
              <a:defRPr>
                <a:solidFill>
                  <a:schemeClr val="accent4"/>
                </a:solidFill>
              </a:defRPr>
            </a:lvl1pPr>
          </a:lstStyle>
          <a:p>
            <a:r>
              <a:rPr lang="en-US"/>
              <a:t>Click to edit Master title style</a:t>
            </a:r>
          </a:p>
        </p:txBody>
      </p:sp>
    </p:spTree>
    <p:extLst>
      <p:ext uri="{BB962C8B-B14F-4D97-AF65-F5344CB8AC3E}">
        <p14:creationId xmlns:p14="http://schemas.microsoft.com/office/powerpoint/2010/main" val="2409897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1"/>
            </p:custDataLst>
            <p:extLst>
              <p:ext uri="{D42A27DB-BD31-4B8C-83A1-F6EECF244321}">
                <p14:modId xmlns:p14="http://schemas.microsoft.com/office/powerpoint/2010/main" val="450667363"/>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7" name="Object 6" hidden="1"/>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5" name="Rectangle 4" hidden="1"/>
          <p:cNvSpPr/>
          <p:nvPr>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4" name="Text Placeholder 3"/>
          <p:cNvSpPr>
            <a:spLocks noGrp="1"/>
          </p:cNvSpPr>
          <p:nvPr>
            <p:ph type="body" sz="quarter" idx="10"/>
          </p:nvPr>
        </p:nvSpPr>
        <p:spPr>
          <a:xfrm>
            <a:off x="812800" y="1143001"/>
            <a:ext cx="10566400" cy="1200329"/>
          </a:xfrm>
        </p:spPr>
        <p:txBody>
          <a:bodyPr wrap="square"/>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hidden="1">
            <a:extLst>
              <a:ext uri="{FF2B5EF4-FFF2-40B4-BE49-F238E27FC236}">
                <a16:creationId xmlns:a16="http://schemas.microsoft.com/office/drawing/2014/main" id="{FB97E79A-AE11-41CF-9487-B170F0D2AA74}"/>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Tree>
    <p:extLst>
      <p:ext uri="{BB962C8B-B14F-4D97-AF65-F5344CB8AC3E}">
        <p14:creationId xmlns:p14="http://schemas.microsoft.com/office/powerpoint/2010/main" val="3051273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ext box">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extLst>
              <p:ext uri="{D42A27DB-BD31-4B8C-83A1-F6EECF244321}">
                <p14:modId xmlns:p14="http://schemas.microsoft.com/office/powerpoint/2010/main" val="886198125"/>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8" name="Object 7" hidden="1"/>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7" name="Rectangle 6" hidden="1"/>
          <p:cNvSpPr/>
          <p:nvPr>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6" name="Text Placeholder 5"/>
          <p:cNvSpPr>
            <a:spLocks noGrp="1"/>
          </p:cNvSpPr>
          <p:nvPr>
            <p:ph type="body" sz="quarter" idx="12"/>
          </p:nvPr>
        </p:nvSpPr>
        <p:spPr>
          <a:xfrm>
            <a:off x="812800" y="1066801"/>
            <a:ext cx="3869008" cy="1169551"/>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hidden="1">
            <a:extLst>
              <a:ext uri="{FF2B5EF4-FFF2-40B4-BE49-F238E27FC236}">
                <a16:creationId xmlns:a16="http://schemas.microsoft.com/office/drawing/2014/main" id="{36DB6FCE-9E37-4B24-B368-41475BEFD7B4}"/>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Tree>
    <p:extLst>
      <p:ext uri="{BB962C8B-B14F-4D97-AF65-F5344CB8AC3E}">
        <p14:creationId xmlns:p14="http://schemas.microsoft.com/office/powerpoint/2010/main" val="1239689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hadow Box">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1"/>
            </p:custDataLst>
            <p:extLst>
              <p:ext uri="{D42A27DB-BD31-4B8C-83A1-F6EECF244321}">
                <p14:modId xmlns:p14="http://schemas.microsoft.com/office/powerpoint/2010/main" val="2410711250"/>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7" name="Object 6" hidden="1"/>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5" name="Rectangle 4" hidden="1"/>
          <p:cNvSpPr/>
          <p:nvPr>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6" name="Text Placeholder 5"/>
          <p:cNvSpPr>
            <a:spLocks noGrp="1"/>
          </p:cNvSpPr>
          <p:nvPr>
            <p:ph type="body" sz="quarter" idx="12"/>
          </p:nvPr>
        </p:nvSpPr>
        <p:spPr>
          <a:xfrm>
            <a:off x="1371600" y="1371600"/>
            <a:ext cx="9448800" cy="4343400"/>
          </a:xfrm>
          <a:solidFill>
            <a:schemeClr val="bg1"/>
          </a:solidFill>
          <a:ln>
            <a:solidFill>
              <a:schemeClr val="tx1"/>
            </a:solidFill>
          </a:ln>
          <a:effectLst>
            <a:outerShdw blurRad="50800" dist="38100" dir="2700000" algn="tl" rotWithShape="0">
              <a:prstClr val="black">
                <a:alpha val="40000"/>
              </a:prstClr>
            </a:outerShdw>
          </a:effectLst>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hidden="1">
            <a:extLst>
              <a:ext uri="{FF2B5EF4-FFF2-40B4-BE49-F238E27FC236}">
                <a16:creationId xmlns:a16="http://schemas.microsoft.com/office/drawing/2014/main" id="{141E6539-DDF2-4C97-AF0E-028B3197E102}"/>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Tree>
    <p:extLst>
      <p:ext uri="{BB962C8B-B14F-4D97-AF65-F5344CB8AC3E}">
        <p14:creationId xmlns:p14="http://schemas.microsoft.com/office/powerpoint/2010/main" val="1428454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ue Boxes">
    <p:spTree>
      <p:nvGrpSpPr>
        <p:cNvPr id="1" name=""/>
        <p:cNvGrpSpPr/>
        <p:nvPr/>
      </p:nvGrpSpPr>
      <p:grpSpPr>
        <a:xfrm>
          <a:off x="0" y="0"/>
          <a:ext cx="0" cy="0"/>
          <a:chOff x="0" y="0"/>
          <a:chExt cx="0" cy="0"/>
        </a:xfrm>
      </p:grpSpPr>
      <p:graphicFrame>
        <p:nvGraphicFramePr>
          <p:cNvPr id="28" name="Object 27" hidden="1"/>
          <p:cNvGraphicFramePr>
            <a:graphicFrameLocks noChangeAspect="1"/>
          </p:cNvGraphicFramePr>
          <p:nvPr>
            <p:custDataLst>
              <p:tags r:id="rId1"/>
            </p:custDataLst>
            <p:extLst>
              <p:ext uri="{D42A27DB-BD31-4B8C-83A1-F6EECF244321}">
                <p14:modId xmlns:p14="http://schemas.microsoft.com/office/powerpoint/2010/main" val="4173392195"/>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28" name="Object 27" hidden="1"/>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5" name="Rectangle 4" hidden="1"/>
          <p:cNvSpPr/>
          <p:nvPr>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a:xfrm>
            <a:off x="231648" y="237744"/>
            <a:ext cx="11655552" cy="292388"/>
          </a:xfrm>
        </p:spPr>
        <p:txBody>
          <a:bodyPr vert="horz"/>
          <a:lstStyle/>
          <a:p>
            <a:r>
              <a:rPr lang="en-US"/>
              <a:t>Click to edit Master title style</a:t>
            </a:r>
          </a:p>
        </p:txBody>
      </p:sp>
      <p:sp>
        <p:nvSpPr>
          <p:cNvPr id="21" name="Text Placeholder 5"/>
          <p:cNvSpPr>
            <a:spLocks noGrp="1"/>
          </p:cNvSpPr>
          <p:nvPr>
            <p:ph type="body" sz="quarter" idx="10" hasCustomPrompt="1"/>
          </p:nvPr>
        </p:nvSpPr>
        <p:spPr>
          <a:xfrm>
            <a:off x="304800" y="1371600"/>
            <a:ext cx="2316480" cy="990600"/>
          </a:xfrm>
          <a:solidFill>
            <a:schemeClr val="accent1"/>
          </a:solidFill>
        </p:spPr>
        <p:txBody>
          <a:bodyPr anchor="ctr">
            <a:noAutofit/>
          </a:bodyPr>
          <a:lstStyle>
            <a:lvl1pPr algn="ctr">
              <a:defRPr baseline="0"/>
            </a:lvl1pPr>
          </a:lstStyle>
          <a:p>
            <a:pPr lvl="0"/>
            <a:r>
              <a:rPr lang="en-US"/>
              <a:t>Add Text</a:t>
            </a:r>
          </a:p>
        </p:txBody>
      </p:sp>
      <p:sp>
        <p:nvSpPr>
          <p:cNvPr id="22" name="Text Placeholder 5"/>
          <p:cNvSpPr>
            <a:spLocks noGrp="1"/>
          </p:cNvSpPr>
          <p:nvPr>
            <p:ph type="body" sz="quarter" idx="11" hasCustomPrompt="1"/>
          </p:nvPr>
        </p:nvSpPr>
        <p:spPr>
          <a:xfrm>
            <a:off x="304800" y="2565400"/>
            <a:ext cx="2316480" cy="990600"/>
          </a:xfrm>
          <a:solidFill>
            <a:schemeClr val="accent1"/>
          </a:solidFill>
        </p:spPr>
        <p:txBody>
          <a:bodyPr anchor="ctr">
            <a:noAutofit/>
          </a:bodyPr>
          <a:lstStyle>
            <a:lvl1pPr algn="ctr">
              <a:defRPr baseline="0"/>
            </a:lvl1pPr>
          </a:lstStyle>
          <a:p>
            <a:pPr lvl="0"/>
            <a:r>
              <a:rPr lang="en-US"/>
              <a:t>Add Text</a:t>
            </a:r>
          </a:p>
        </p:txBody>
      </p:sp>
      <p:sp>
        <p:nvSpPr>
          <p:cNvPr id="23" name="Text Placeholder 5"/>
          <p:cNvSpPr>
            <a:spLocks noGrp="1"/>
          </p:cNvSpPr>
          <p:nvPr>
            <p:ph type="body" sz="quarter" idx="12" hasCustomPrompt="1"/>
          </p:nvPr>
        </p:nvSpPr>
        <p:spPr>
          <a:xfrm>
            <a:off x="304800" y="3759200"/>
            <a:ext cx="2316480" cy="990600"/>
          </a:xfrm>
          <a:solidFill>
            <a:schemeClr val="accent1"/>
          </a:solidFill>
        </p:spPr>
        <p:txBody>
          <a:bodyPr anchor="ctr">
            <a:noAutofit/>
          </a:bodyPr>
          <a:lstStyle>
            <a:lvl1pPr algn="ctr">
              <a:defRPr baseline="0"/>
            </a:lvl1pPr>
          </a:lstStyle>
          <a:p>
            <a:pPr lvl="0"/>
            <a:r>
              <a:rPr lang="en-US"/>
              <a:t>Add Text</a:t>
            </a:r>
          </a:p>
        </p:txBody>
      </p:sp>
      <p:sp>
        <p:nvSpPr>
          <p:cNvPr id="24" name="Text Placeholder 5"/>
          <p:cNvSpPr>
            <a:spLocks noGrp="1"/>
          </p:cNvSpPr>
          <p:nvPr>
            <p:ph type="body" sz="quarter" idx="13" hasCustomPrompt="1"/>
          </p:nvPr>
        </p:nvSpPr>
        <p:spPr>
          <a:xfrm>
            <a:off x="304800" y="4953000"/>
            <a:ext cx="2316480" cy="990600"/>
          </a:xfrm>
          <a:solidFill>
            <a:schemeClr val="accent1"/>
          </a:solidFill>
        </p:spPr>
        <p:txBody>
          <a:bodyPr anchor="ctr">
            <a:noAutofit/>
          </a:bodyPr>
          <a:lstStyle>
            <a:lvl1pPr algn="ctr">
              <a:defRPr baseline="0"/>
            </a:lvl1pPr>
          </a:lstStyle>
          <a:p>
            <a:pPr lvl="0"/>
            <a:r>
              <a:rPr lang="en-US"/>
              <a:t>Add Text</a:t>
            </a:r>
          </a:p>
        </p:txBody>
      </p:sp>
      <p:sp>
        <p:nvSpPr>
          <p:cNvPr id="25" name="Text Placeholder 23"/>
          <p:cNvSpPr>
            <a:spLocks noGrp="1"/>
          </p:cNvSpPr>
          <p:nvPr>
            <p:ph type="body" sz="quarter" idx="14" hasCustomPrompt="1"/>
          </p:nvPr>
        </p:nvSpPr>
        <p:spPr>
          <a:xfrm>
            <a:off x="3048000" y="944434"/>
            <a:ext cx="1009251" cy="307777"/>
          </a:xfrm>
        </p:spPr>
        <p:txBody>
          <a:bodyPr wrap="square" lIns="91440" tIns="45720" rIns="91440" bIns="45720" anchor="t" anchorCtr="0"/>
          <a:lstStyle>
            <a:lvl1pPr>
              <a:defRPr baseline="0"/>
            </a:lvl1pPr>
          </a:lstStyle>
          <a:p>
            <a:pPr lvl="0"/>
            <a:r>
              <a:rPr lang="en-US"/>
              <a:t>Item 1</a:t>
            </a:r>
          </a:p>
        </p:txBody>
      </p:sp>
      <p:sp>
        <p:nvSpPr>
          <p:cNvPr id="26" name="Text Placeholder 23"/>
          <p:cNvSpPr>
            <a:spLocks noGrp="1"/>
          </p:cNvSpPr>
          <p:nvPr>
            <p:ph type="body" sz="quarter" idx="15" hasCustomPrompt="1"/>
          </p:nvPr>
        </p:nvSpPr>
        <p:spPr>
          <a:xfrm>
            <a:off x="6248400" y="944434"/>
            <a:ext cx="1009251" cy="307777"/>
          </a:xfrm>
        </p:spPr>
        <p:txBody>
          <a:bodyPr wrap="square" lIns="91440" tIns="45720" rIns="91440" bIns="45720" anchor="t" anchorCtr="0"/>
          <a:lstStyle>
            <a:lvl1pPr>
              <a:defRPr baseline="0"/>
            </a:lvl1pPr>
          </a:lstStyle>
          <a:p>
            <a:pPr lvl="0"/>
            <a:r>
              <a:rPr lang="en-US"/>
              <a:t>Item 2</a:t>
            </a:r>
          </a:p>
        </p:txBody>
      </p:sp>
      <p:sp>
        <p:nvSpPr>
          <p:cNvPr id="27" name="Text Placeholder 23"/>
          <p:cNvSpPr>
            <a:spLocks noGrp="1"/>
          </p:cNvSpPr>
          <p:nvPr>
            <p:ph type="body" sz="quarter" idx="16" hasCustomPrompt="1"/>
          </p:nvPr>
        </p:nvSpPr>
        <p:spPr>
          <a:xfrm>
            <a:off x="9448800" y="944434"/>
            <a:ext cx="1009251" cy="307777"/>
          </a:xfrm>
        </p:spPr>
        <p:txBody>
          <a:bodyPr wrap="square" lIns="91440" tIns="45720" rIns="91440" bIns="45720" anchor="t" anchorCtr="0"/>
          <a:lstStyle>
            <a:lvl1pPr>
              <a:defRPr baseline="0"/>
            </a:lvl1pPr>
          </a:lstStyle>
          <a:p>
            <a:pPr lvl="0"/>
            <a:r>
              <a:rPr lang="en-US"/>
              <a:t>Item 3</a:t>
            </a:r>
          </a:p>
        </p:txBody>
      </p:sp>
      <p:sp>
        <p:nvSpPr>
          <p:cNvPr id="4" name="Text Placeholder 3"/>
          <p:cNvSpPr>
            <a:spLocks noGrp="1"/>
          </p:cNvSpPr>
          <p:nvPr>
            <p:ph type="body" sz="quarter" idx="17"/>
          </p:nvPr>
        </p:nvSpPr>
        <p:spPr>
          <a:xfrm>
            <a:off x="3454400" y="1752601"/>
            <a:ext cx="3869008" cy="1169551"/>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Rectangle 13" hidden="1">
            <a:extLst>
              <a:ext uri="{FF2B5EF4-FFF2-40B4-BE49-F238E27FC236}">
                <a16:creationId xmlns:a16="http://schemas.microsoft.com/office/drawing/2014/main" id="{1780D01B-6581-4B4B-8BDF-3D053BA22367}"/>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Tree>
    <p:extLst>
      <p:ext uri="{BB962C8B-B14F-4D97-AF65-F5344CB8AC3E}">
        <p14:creationId xmlns:p14="http://schemas.microsoft.com/office/powerpoint/2010/main" val="349476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1"/>
            </p:custDataLst>
            <p:extLst>
              <p:ext uri="{D42A27DB-BD31-4B8C-83A1-F6EECF244321}">
                <p14:modId xmlns:p14="http://schemas.microsoft.com/office/powerpoint/2010/main" val="607974628"/>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7" name="Object 6" hidden="1"/>
                      <p:cNvPicPr/>
                      <p:nvPr/>
                    </p:nvPicPr>
                    <p:blipFill>
                      <a:blip r:embed="rId6"/>
                      <a:stretch>
                        <a:fillRect/>
                      </a:stretch>
                    </p:blipFill>
                    <p:spPr>
                      <a:xfrm>
                        <a:off x="2118" y="1588"/>
                        <a:ext cx="2117" cy="1588"/>
                      </a:xfrm>
                      <a:prstGeom prst="rect">
                        <a:avLst/>
                      </a:prstGeom>
                    </p:spPr>
                  </p:pic>
                </p:oleObj>
              </mc:Fallback>
            </mc:AlternateContent>
          </a:graphicData>
        </a:graphic>
      </p:graphicFrame>
      <p:sp>
        <p:nvSpPr>
          <p:cNvPr id="5" name="Rectangle 4" hidden="1"/>
          <p:cNvSpPr/>
          <p:nvPr>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4" name="Text Placeholder 3"/>
          <p:cNvSpPr>
            <a:spLocks noGrp="1"/>
          </p:cNvSpPr>
          <p:nvPr>
            <p:ph type="body" sz="quarter" idx="10"/>
          </p:nvPr>
        </p:nvSpPr>
        <p:spPr>
          <a:xfrm>
            <a:off x="914400" y="1143000"/>
            <a:ext cx="3869008" cy="1169551"/>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hidden="1">
            <a:extLst>
              <a:ext uri="{FF2B5EF4-FFF2-40B4-BE49-F238E27FC236}">
                <a16:creationId xmlns:a16="http://schemas.microsoft.com/office/drawing/2014/main" id="{B65DDCD1-23E3-4927-8E4D-894E155FE1E8}"/>
              </a:ext>
            </a:extLst>
          </p:cNvPr>
          <p:cNvSpPr/>
          <p:nvPr userDrawn="1">
            <p:custDataLst>
              <p:tags r:id="rId3"/>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Tree>
    <p:extLst>
      <p:ext uri="{BB962C8B-B14F-4D97-AF65-F5344CB8AC3E}">
        <p14:creationId xmlns:p14="http://schemas.microsoft.com/office/powerpoint/2010/main" val="1640095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3883539011"/>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4" name="Text Placeholder 3"/>
          <p:cNvSpPr>
            <a:spLocks noGrp="1"/>
          </p:cNvSpPr>
          <p:nvPr>
            <p:ph type="body" sz="quarter" idx="10"/>
          </p:nvPr>
        </p:nvSpPr>
        <p:spPr>
          <a:xfrm>
            <a:off x="812800" y="1143001"/>
            <a:ext cx="10566400" cy="1200329"/>
          </a:xfrm>
        </p:spPr>
        <p:txBody>
          <a:bodyPr wrap="square"/>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26264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ext box">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
            </p:custDataLst>
            <p:extLst>
              <p:ext uri="{D42A27DB-BD31-4B8C-83A1-F6EECF244321}">
                <p14:modId xmlns:p14="http://schemas.microsoft.com/office/powerpoint/2010/main" val="3415823518"/>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8" name="Object 7"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7" name="Rectangle 6"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6" name="Text Placeholder 5"/>
          <p:cNvSpPr>
            <a:spLocks noGrp="1"/>
          </p:cNvSpPr>
          <p:nvPr>
            <p:ph type="body" sz="quarter" idx="12"/>
          </p:nvPr>
        </p:nvSpPr>
        <p:spPr>
          <a:xfrm>
            <a:off x="812800" y="1066801"/>
            <a:ext cx="3869008" cy="1169551"/>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75630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hadow Box">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3394041496"/>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2118" y="1588"/>
                        <a:ext cx="2117"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1"/>
          <p:cNvSpPr>
            <a:spLocks noGrp="1"/>
          </p:cNvSpPr>
          <p:nvPr>
            <p:ph type="title"/>
          </p:nvPr>
        </p:nvSpPr>
        <p:spPr/>
        <p:txBody>
          <a:bodyPr vert="horz"/>
          <a:lstStyle/>
          <a:p>
            <a:r>
              <a:rPr lang="en-US"/>
              <a:t>Click to edit Master title style</a:t>
            </a:r>
          </a:p>
        </p:txBody>
      </p:sp>
      <p:sp>
        <p:nvSpPr>
          <p:cNvPr id="6" name="Text Placeholder 5"/>
          <p:cNvSpPr>
            <a:spLocks noGrp="1"/>
          </p:cNvSpPr>
          <p:nvPr>
            <p:ph type="body" sz="quarter" idx="12"/>
          </p:nvPr>
        </p:nvSpPr>
        <p:spPr>
          <a:xfrm>
            <a:off x="1371600" y="1371600"/>
            <a:ext cx="9448800" cy="4343400"/>
          </a:xfrm>
          <a:solidFill>
            <a:schemeClr val="bg1"/>
          </a:solidFill>
          <a:ln>
            <a:solidFill>
              <a:schemeClr val="tx1"/>
            </a:solidFill>
          </a:ln>
          <a:effectLst>
            <a:outerShdw blurRad="50800" dist="38100" dir="2700000" algn="tl" rotWithShape="0">
              <a:prstClr val="black">
                <a:alpha val="40000"/>
              </a:prstClr>
            </a:outerShdw>
          </a:effectLst>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6301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ags" Target="../tags/tag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oleObject" Target="../embeddings/oleObject1.bin"/><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0"/>
            </p:custDataLst>
            <p:extLst>
              <p:ext uri="{D42A27DB-BD31-4B8C-83A1-F6EECF244321}">
                <p14:modId xmlns:p14="http://schemas.microsoft.com/office/powerpoint/2010/main" val="3732826754"/>
              </p:ext>
            </p:extLst>
          </p:nvPr>
        </p:nvGraphicFramePr>
        <p:xfrm>
          <a:off x="2118" y="1588"/>
          <a:ext cx="2117" cy="1588"/>
        </p:xfrm>
        <a:graphic>
          <a:graphicData uri="http://schemas.openxmlformats.org/presentationml/2006/ole">
            <mc:AlternateContent xmlns:mc="http://schemas.openxmlformats.org/markup-compatibility/2006">
              <mc:Choice xmlns:v="urn:schemas-microsoft-com:vml" Requires="v">
                <p:oleObj name="think-cell Slide" r:id="rId23" imgW="270" imgH="270" progId="TCLayout.ActiveDocument.1">
                  <p:embed/>
                </p:oleObj>
              </mc:Choice>
              <mc:Fallback>
                <p:oleObj name="think-cell Slide" r:id="rId23" imgW="270" imgH="270" progId="TCLayout.ActiveDocument.1">
                  <p:embed/>
                  <p:pic>
                    <p:nvPicPr>
                      <p:cNvPr id="8" name="Object 7" hidden="1"/>
                      <p:cNvPicPr/>
                      <p:nvPr/>
                    </p:nvPicPr>
                    <p:blipFill>
                      <a:blip r:embed="rId24"/>
                      <a:stretch>
                        <a:fillRect/>
                      </a:stretch>
                    </p:blipFill>
                    <p:spPr>
                      <a:xfrm>
                        <a:off x="2118" y="1588"/>
                        <a:ext cx="2117" cy="1588"/>
                      </a:xfrm>
                      <a:prstGeom prst="rect">
                        <a:avLst/>
                      </a:prstGeom>
                    </p:spPr>
                  </p:pic>
                </p:oleObj>
              </mc:Fallback>
            </mc:AlternateContent>
          </a:graphicData>
        </a:graphic>
      </p:graphicFrame>
      <p:grpSp>
        <p:nvGrpSpPr>
          <p:cNvPr id="4" name="Group 3">
            <a:extLst>
              <a:ext uri="{FF2B5EF4-FFF2-40B4-BE49-F238E27FC236}">
                <a16:creationId xmlns:a16="http://schemas.microsoft.com/office/drawing/2014/main" id="{C2E797EC-78C2-4CB0-8EBF-9B6930F958C7}"/>
              </a:ext>
            </a:extLst>
          </p:cNvPr>
          <p:cNvGrpSpPr/>
          <p:nvPr/>
        </p:nvGrpSpPr>
        <p:grpSpPr>
          <a:xfrm>
            <a:off x="1" y="6565612"/>
            <a:ext cx="12191999" cy="292388"/>
            <a:chOff x="1" y="3246406"/>
            <a:chExt cx="9143999" cy="436455"/>
          </a:xfrm>
        </p:grpSpPr>
        <p:sp>
          <p:nvSpPr>
            <p:cNvPr id="13" name="TitleTopPlaceholder">
              <a:extLst>
                <a:ext uri="{FF2B5EF4-FFF2-40B4-BE49-F238E27FC236}">
                  <a16:creationId xmlns:a16="http://schemas.microsoft.com/office/drawing/2014/main" id="{F0A848F1-DF84-42D1-8D59-2294D99D43D1}"/>
                </a:ext>
              </a:extLst>
            </p:cNvPr>
            <p:cNvSpPr>
              <a:spLocks noChangeArrowheads="1"/>
            </p:cNvSpPr>
            <p:nvPr/>
          </p:nvSpPr>
          <p:spPr bwMode="ltGray">
            <a:xfrm>
              <a:off x="2125654" y="3246406"/>
              <a:ext cx="2125653" cy="436455"/>
            </a:xfrm>
            <a:prstGeom prst="rect">
              <a:avLst/>
            </a:prstGeom>
            <a:solidFill>
              <a:srgbClr val="5E8BFF">
                <a:alpha val="76863"/>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a:solidFill>
                  <a:srgbClr val="000000"/>
                </a:solidFill>
                <a:latin typeface="Arial"/>
              </a:endParaRPr>
            </a:p>
          </p:txBody>
        </p:sp>
        <p:sp>
          <p:nvSpPr>
            <p:cNvPr id="14" name="TitleTopPlaceholder">
              <a:extLst>
                <a:ext uri="{FF2B5EF4-FFF2-40B4-BE49-F238E27FC236}">
                  <a16:creationId xmlns:a16="http://schemas.microsoft.com/office/drawing/2014/main" id="{F110B6E9-4F9C-48BC-85E1-46543045340D}"/>
                </a:ext>
              </a:extLst>
            </p:cNvPr>
            <p:cNvSpPr>
              <a:spLocks noChangeArrowheads="1"/>
            </p:cNvSpPr>
            <p:nvPr/>
          </p:nvSpPr>
          <p:spPr bwMode="ltGray">
            <a:xfrm>
              <a:off x="1" y="3246406"/>
              <a:ext cx="2125653" cy="436455"/>
            </a:xfrm>
            <a:prstGeom prst="rect">
              <a:avLst/>
            </a:prstGeom>
            <a:solidFill>
              <a:srgbClr val="FFC000">
                <a:alpha val="80000"/>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a:solidFill>
                  <a:srgbClr val="000000"/>
                </a:solidFill>
                <a:latin typeface="Arial"/>
              </a:endParaRPr>
            </a:p>
          </p:txBody>
        </p:sp>
        <p:sp>
          <p:nvSpPr>
            <p:cNvPr id="15" name="TitleTopPlaceholder">
              <a:extLst>
                <a:ext uri="{FF2B5EF4-FFF2-40B4-BE49-F238E27FC236}">
                  <a16:creationId xmlns:a16="http://schemas.microsoft.com/office/drawing/2014/main" id="{6F721DB0-1D80-41F3-97D9-FCA44AA8F960}"/>
                </a:ext>
              </a:extLst>
            </p:cNvPr>
            <p:cNvSpPr>
              <a:spLocks noChangeArrowheads="1"/>
            </p:cNvSpPr>
            <p:nvPr/>
          </p:nvSpPr>
          <p:spPr bwMode="ltGray">
            <a:xfrm>
              <a:off x="3886006" y="3246406"/>
              <a:ext cx="5257994" cy="436455"/>
            </a:xfrm>
            <a:prstGeom prst="rect">
              <a:avLst/>
            </a:prstGeom>
            <a:solidFill>
              <a:srgbClr val="009900">
                <a:alpha val="68627"/>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a:solidFill>
                  <a:srgbClr val="000000"/>
                </a:solidFill>
                <a:latin typeface="Arial"/>
              </a:endParaRPr>
            </a:p>
          </p:txBody>
        </p:sp>
      </p:grpSp>
      <p:sp>
        <p:nvSpPr>
          <p:cNvPr id="7" name="Rectangle 6" hidden="1"/>
          <p:cNvSpPr/>
          <p:nvPr>
            <p:custDataLst>
              <p:tags r:id="rId21"/>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 name="Title Placeholder 1"/>
          <p:cNvSpPr>
            <a:spLocks noGrp="1"/>
          </p:cNvSpPr>
          <p:nvPr>
            <p:ph type="title"/>
          </p:nvPr>
        </p:nvSpPr>
        <p:spPr>
          <a:xfrm>
            <a:off x="231648" y="237744"/>
            <a:ext cx="11684000" cy="292388"/>
          </a:xfrm>
          <a:prstGeom prst="rect">
            <a:avLst/>
          </a:prstGeom>
        </p:spPr>
        <p:txBody>
          <a:bodyPr vert="horz" wrap="square" lIns="0" tIns="0" rIns="0" bIns="0" rtlCol="0" anchor="ctr">
            <a:spAutoFit/>
          </a:bodyPr>
          <a:lstStyle/>
          <a:p>
            <a:r>
              <a:rPr lang="en-US"/>
              <a:t>Click to edit Master title style</a:t>
            </a:r>
          </a:p>
        </p:txBody>
      </p:sp>
      <p:sp>
        <p:nvSpPr>
          <p:cNvPr id="3" name="Text Placeholder 2"/>
          <p:cNvSpPr>
            <a:spLocks noGrp="1"/>
          </p:cNvSpPr>
          <p:nvPr>
            <p:ph type="body" idx="1"/>
          </p:nvPr>
        </p:nvSpPr>
        <p:spPr>
          <a:xfrm>
            <a:off x="711200" y="914401"/>
            <a:ext cx="3869008" cy="1200329"/>
          </a:xfrm>
          <a:prstGeom prst="rect">
            <a:avLst/>
          </a:prstGeom>
        </p:spPr>
        <p:txBody>
          <a:bodyPr vert="horz" wrap="square" lIns="91440" tIns="45720" rIns="91440" bIns="4572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Slide Number"/>
          <p:cNvSpPr txBox="1">
            <a:spLocks/>
          </p:cNvSpPr>
          <p:nvPr/>
        </p:nvSpPr>
        <p:spPr bwMode="auto">
          <a:xfrm>
            <a:off x="11842231" y="6634862"/>
            <a:ext cx="157094" cy="153888"/>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z="1000" smtClean="0">
                <a:solidFill>
                  <a:schemeClr val="bg2"/>
                </a:solidFill>
                <a:latin typeface="Arial"/>
              </a:rPr>
              <a:pPr algn="r" fontAlgn="base">
                <a:spcBef>
                  <a:spcPct val="0"/>
                </a:spcBef>
                <a:spcAft>
                  <a:spcPct val="0"/>
                </a:spcAft>
              </a:pPr>
              <a:t>‹#›</a:t>
            </a:fld>
            <a:endParaRPr lang="en-US" sz="1000">
              <a:solidFill>
                <a:schemeClr val="bg2"/>
              </a:solidFill>
              <a:latin typeface="Arial"/>
            </a:endParaRPr>
          </a:p>
        </p:txBody>
      </p:sp>
      <p:sp>
        <p:nvSpPr>
          <p:cNvPr id="20" name="TextBox 19"/>
          <p:cNvSpPr txBox="1"/>
          <p:nvPr/>
        </p:nvSpPr>
        <p:spPr>
          <a:xfrm>
            <a:off x="7620000" y="6634082"/>
            <a:ext cx="4155320" cy="15545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buClr>
                <a:srgbClr val="000000"/>
              </a:buClr>
            </a:pPr>
            <a:r>
              <a:rPr lang="en-US" sz="1000">
                <a:solidFill>
                  <a:schemeClr val="bg2"/>
                </a:solidFill>
                <a:latin typeface="Arial"/>
              </a:rPr>
              <a:t>Confidential – for policy development purposes only   |</a:t>
            </a:r>
          </a:p>
        </p:txBody>
      </p:sp>
      <p:grpSp>
        <p:nvGrpSpPr>
          <p:cNvPr id="16" name="Group 15">
            <a:extLst>
              <a:ext uri="{FF2B5EF4-FFF2-40B4-BE49-F238E27FC236}">
                <a16:creationId xmlns:a16="http://schemas.microsoft.com/office/drawing/2014/main" id="{515C4FA5-135C-4331-A9EC-BCB2EAE9CC53}"/>
              </a:ext>
            </a:extLst>
          </p:cNvPr>
          <p:cNvGrpSpPr/>
          <p:nvPr userDrawn="1"/>
        </p:nvGrpSpPr>
        <p:grpSpPr>
          <a:xfrm>
            <a:off x="1" y="6565612"/>
            <a:ext cx="12191999" cy="292388"/>
            <a:chOff x="1" y="3246406"/>
            <a:chExt cx="9143999" cy="436455"/>
          </a:xfrm>
        </p:grpSpPr>
        <p:sp>
          <p:nvSpPr>
            <p:cNvPr id="17" name="TitleTopPlaceholder">
              <a:extLst>
                <a:ext uri="{FF2B5EF4-FFF2-40B4-BE49-F238E27FC236}">
                  <a16:creationId xmlns:a16="http://schemas.microsoft.com/office/drawing/2014/main" id="{6222A02E-2D3D-4382-BB57-06C92C412449}"/>
                </a:ext>
              </a:extLst>
            </p:cNvPr>
            <p:cNvSpPr>
              <a:spLocks noChangeArrowheads="1"/>
            </p:cNvSpPr>
            <p:nvPr userDrawn="1"/>
          </p:nvSpPr>
          <p:spPr bwMode="ltGray">
            <a:xfrm>
              <a:off x="2125654" y="3246406"/>
              <a:ext cx="2125653" cy="436455"/>
            </a:xfrm>
            <a:prstGeom prst="rect">
              <a:avLst/>
            </a:prstGeom>
            <a:solidFill>
              <a:srgbClr val="5E8BFF">
                <a:alpha val="76863"/>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a:solidFill>
                  <a:srgbClr val="000000"/>
                </a:solidFill>
                <a:latin typeface="Arial"/>
              </a:endParaRPr>
            </a:p>
          </p:txBody>
        </p:sp>
        <p:sp>
          <p:nvSpPr>
            <p:cNvPr id="18" name="TitleTopPlaceholder">
              <a:extLst>
                <a:ext uri="{FF2B5EF4-FFF2-40B4-BE49-F238E27FC236}">
                  <a16:creationId xmlns:a16="http://schemas.microsoft.com/office/drawing/2014/main" id="{9C228374-564F-4EF5-A0EF-7D17C0BA7CB8}"/>
                </a:ext>
              </a:extLst>
            </p:cNvPr>
            <p:cNvSpPr>
              <a:spLocks noChangeArrowheads="1"/>
            </p:cNvSpPr>
            <p:nvPr userDrawn="1"/>
          </p:nvSpPr>
          <p:spPr bwMode="ltGray">
            <a:xfrm>
              <a:off x="1" y="3246406"/>
              <a:ext cx="2125653" cy="436455"/>
            </a:xfrm>
            <a:prstGeom prst="rect">
              <a:avLst/>
            </a:prstGeom>
            <a:solidFill>
              <a:srgbClr val="FFC000">
                <a:alpha val="80000"/>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a:solidFill>
                  <a:srgbClr val="000000"/>
                </a:solidFill>
                <a:latin typeface="Arial"/>
              </a:endParaRPr>
            </a:p>
          </p:txBody>
        </p:sp>
        <p:sp>
          <p:nvSpPr>
            <p:cNvPr id="21" name="TitleTopPlaceholder">
              <a:extLst>
                <a:ext uri="{FF2B5EF4-FFF2-40B4-BE49-F238E27FC236}">
                  <a16:creationId xmlns:a16="http://schemas.microsoft.com/office/drawing/2014/main" id="{74461F8B-F206-4AE7-9294-A2820AE5626D}"/>
                </a:ext>
              </a:extLst>
            </p:cNvPr>
            <p:cNvSpPr>
              <a:spLocks noChangeArrowheads="1"/>
            </p:cNvSpPr>
            <p:nvPr userDrawn="1"/>
          </p:nvSpPr>
          <p:spPr bwMode="ltGray">
            <a:xfrm>
              <a:off x="3886006" y="3246406"/>
              <a:ext cx="5257994" cy="436455"/>
            </a:xfrm>
            <a:prstGeom prst="rect">
              <a:avLst/>
            </a:prstGeom>
            <a:solidFill>
              <a:srgbClr val="009900">
                <a:alpha val="68627"/>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a:solidFill>
                  <a:srgbClr val="000000"/>
                </a:solidFill>
                <a:latin typeface="Arial"/>
              </a:endParaRPr>
            </a:p>
          </p:txBody>
        </p:sp>
      </p:grpSp>
      <p:sp>
        <p:nvSpPr>
          <p:cNvPr id="22" name="Rectangle 21" hidden="1">
            <a:extLst>
              <a:ext uri="{FF2B5EF4-FFF2-40B4-BE49-F238E27FC236}">
                <a16:creationId xmlns:a16="http://schemas.microsoft.com/office/drawing/2014/main" id="{21AD96B4-344B-4ACB-916E-1D05534C32F4}"/>
              </a:ext>
            </a:extLst>
          </p:cNvPr>
          <p:cNvSpPr/>
          <p:nvPr userDrawn="1">
            <p:custDataLst>
              <p:tags r:id="rId22"/>
            </p:custDataLst>
          </p:nvPr>
        </p:nvSpPr>
        <p:spPr>
          <a:xfrm>
            <a:off x="0" y="0"/>
            <a:ext cx="211667"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a:latin typeface="Arial"/>
              <a:ea typeface="+mj-ea"/>
              <a:cs typeface="Arial"/>
              <a:sym typeface="Arial"/>
            </a:endParaRPr>
          </a:p>
        </p:txBody>
      </p:sp>
      <p:sp>
        <p:nvSpPr>
          <p:cNvPr id="23" name="Slide Number">
            <a:extLst>
              <a:ext uri="{FF2B5EF4-FFF2-40B4-BE49-F238E27FC236}">
                <a16:creationId xmlns:a16="http://schemas.microsoft.com/office/drawing/2014/main" id="{131CAC05-6DE1-4A3A-9FF9-08C3F3C2EF65}"/>
              </a:ext>
            </a:extLst>
          </p:cNvPr>
          <p:cNvSpPr txBox="1">
            <a:spLocks/>
          </p:cNvSpPr>
          <p:nvPr userDrawn="1"/>
        </p:nvSpPr>
        <p:spPr bwMode="auto">
          <a:xfrm>
            <a:off x="11842231" y="6634862"/>
            <a:ext cx="157094" cy="153888"/>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z="1000" smtClean="0">
                <a:solidFill>
                  <a:schemeClr val="bg2"/>
                </a:solidFill>
                <a:latin typeface="Arial"/>
              </a:rPr>
              <a:pPr algn="r" fontAlgn="base">
                <a:spcBef>
                  <a:spcPct val="0"/>
                </a:spcBef>
                <a:spcAft>
                  <a:spcPct val="0"/>
                </a:spcAft>
              </a:pPr>
              <a:t>‹#›</a:t>
            </a:fld>
            <a:endParaRPr lang="en-US" sz="1000">
              <a:solidFill>
                <a:schemeClr val="bg2"/>
              </a:solidFill>
              <a:latin typeface="Arial"/>
            </a:endParaRPr>
          </a:p>
        </p:txBody>
      </p:sp>
      <p:sp>
        <p:nvSpPr>
          <p:cNvPr id="24" name="TextBox 23">
            <a:extLst>
              <a:ext uri="{FF2B5EF4-FFF2-40B4-BE49-F238E27FC236}">
                <a16:creationId xmlns:a16="http://schemas.microsoft.com/office/drawing/2014/main" id="{D50B44CC-735C-43CF-A637-56FB9F215EE3}"/>
              </a:ext>
            </a:extLst>
          </p:cNvPr>
          <p:cNvSpPr txBox="1"/>
          <p:nvPr userDrawn="1"/>
        </p:nvSpPr>
        <p:spPr>
          <a:xfrm>
            <a:off x="7620000" y="6634082"/>
            <a:ext cx="4155320" cy="15545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buClr>
                <a:srgbClr val="000000"/>
              </a:buClr>
            </a:pPr>
            <a:r>
              <a:rPr lang="en-US" sz="1000">
                <a:solidFill>
                  <a:schemeClr val="bg2"/>
                </a:solidFill>
                <a:latin typeface="Arial"/>
              </a:rPr>
              <a:t>Confidential – for policy development purposes only   |</a:t>
            </a:r>
          </a:p>
        </p:txBody>
      </p:sp>
    </p:spTree>
    <p:extLst>
      <p:ext uri="{BB962C8B-B14F-4D97-AF65-F5344CB8AC3E}">
        <p14:creationId xmlns:p14="http://schemas.microsoft.com/office/powerpoint/2010/main" val="435313406"/>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656" r:id="rId7"/>
    <p:sldLayoutId id="2147483651" r:id="rId8"/>
    <p:sldLayoutId id="2147483652" r:id="rId9"/>
    <p:sldLayoutId id="2147483653" r:id="rId10"/>
    <p:sldLayoutId id="2147483654" r:id="rId11"/>
    <p:sldLayoutId id="2147483685" r:id="rId12"/>
    <p:sldLayoutId id="2147483696" r:id="rId13"/>
    <p:sldLayoutId id="2147483697" r:id="rId14"/>
    <p:sldLayoutId id="2147483707" r:id="rId15"/>
    <p:sldLayoutId id="2147483708" r:id="rId16"/>
    <p:sldLayoutId id="2147483712" r:id="rId17"/>
    <p:sldLayoutId id="2147483714" r:id="rId18"/>
  </p:sldLayoutIdLst>
  <p:hf hdr="0" dt="0"/>
  <p:txStyles>
    <p:titleStyle>
      <a:lvl1pPr algn="l" defTabSz="914400" rtl="0" eaLnBrk="1" latinLnBrk="0" hangingPunct="1">
        <a:spcBef>
          <a:spcPct val="0"/>
        </a:spcBef>
        <a:buNone/>
        <a:defRPr sz="1900" b="1" kern="1200">
          <a:solidFill>
            <a:schemeClr val="tx2"/>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0.xml"/><Relationship Id="rId5" Type="http://schemas.openxmlformats.org/officeDocument/2006/relationships/image" Target="../media/image4.emf"/><Relationship Id="rId4" Type="http://schemas.openxmlformats.org/officeDocument/2006/relationships/oleObject" Target="../embeddings/oleObject20.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61A27C16-4FA7-DAA7-E60D-4FEA75B3DBD2}"/>
              </a:ext>
            </a:extLst>
          </p:cNvPr>
          <p:cNvSpPr>
            <a:spLocks noGrp="1"/>
          </p:cNvSpPr>
          <p:nvPr>
            <p:ph type="body" sz="quarter" idx="10"/>
          </p:nvPr>
        </p:nvSpPr>
        <p:spPr>
          <a:xfrm>
            <a:off x="812800" y="1143001"/>
            <a:ext cx="10566400" cy="2308324"/>
          </a:xfrm>
        </p:spPr>
        <p:txBody>
          <a:bodyPr/>
          <a:lstStyle/>
          <a:p>
            <a:r>
              <a:rPr lang="en-US" sz="4800" b="1" dirty="0">
                <a:solidFill>
                  <a:schemeClr val="tx2"/>
                </a:solidFill>
              </a:rPr>
              <a:t>Skilled Nursing Facility Coordination and Transition Supports</a:t>
            </a:r>
          </a:p>
        </p:txBody>
      </p:sp>
      <p:sp>
        <p:nvSpPr>
          <p:cNvPr id="7" name="TextBox 6">
            <a:extLst>
              <a:ext uri="{FF2B5EF4-FFF2-40B4-BE49-F238E27FC236}">
                <a16:creationId xmlns:a16="http://schemas.microsoft.com/office/drawing/2014/main" id="{095EC4B1-3273-6050-4BE0-63DEA83EF03C}"/>
              </a:ext>
            </a:extLst>
          </p:cNvPr>
          <p:cNvSpPr txBox="1"/>
          <p:nvPr/>
        </p:nvSpPr>
        <p:spPr bwMode="auto">
          <a:xfrm>
            <a:off x="782715" y="3941685"/>
            <a:ext cx="10626570" cy="656948"/>
          </a:xfrm>
          <a:prstGeom prst="rect">
            <a:avLst/>
          </a:prstGeom>
          <a:solidFill>
            <a:schemeClr val="accent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rtlCol="0" anchor="ctr" anchorCtr="0" compatLnSpc="1">
            <a:prstTxWarp prst="textNoShape">
              <a:avLst/>
            </a:prstTxWarp>
            <a:noAutofit/>
          </a:bodyPr>
          <a:lstStyle/>
          <a:p>
            <a:pPr algn="r"/>
            <a:r>
              <a:rPr lang="en-US" sz="2400" b="1" kern="0">
                <a:solidFill>
                  <a:schemeClr val="tx2"/>
                </a:solidFill>
                <a:latin typeface="Arial" panose="020B0604020202020204" pitchFamily="34" charset="0"/>
                <a:cs typeface="Arial" panose="020B0604020202020204" pitchFamily="34" charset="0"/>
              </a:rPr>
              <a:t>June 9, </a:t>
            </a:r>
            <a:r>
              <a:rPr lang="en-US" sz="2400" b="1" kern="0" dirty="0">
                <a:solidFill>
                  <a:schemeClr val="tx2"/>
                </a:solidFill>
                <a:latin typeface="Arial" panose="020B0604020202020204" pitchFamily="34" charset="0"/>
                <a:cs typeface="Arial" panose="020B0604020202020204" pitchFamily="34" charset="0"/>
              </a:rPr>
              <a:t>2023</a:t>
            </a:r>
          </a:p>
        </p:txBody>
      </p:sp>
    </p:spTree>
    <p:extLst>
      <p:ext uri="{BB962C8B-B14F-4D97-AF65-F5344CB8AC3E}">
        <p14:creationId xmlns:p14="http://schemas.microsoft.com/office/powerpoint/2010/main" val="807745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F24CCA8-5B10-A6D0-7447-E95A5C2A462A}"/>
              </a:ext>
            </a:extLst>
          </p:cNvPr>
          <p:cNvGraphicFramePr>
            <a:graphicFrameLocks noChangeAspect="1"/>
          </p:cNvGraphicFramePr>
          <p:nvPr>
            <p:custDataLst>
              <p:tags r:id="rId1"/>
            </p:custDataLst>
            <p:extLst>
              <p:ext uri="{D42A27DB-BD31-4B8C-83A1-F6EECF244321}">
                <p14:modId xmlns:p14="http://schemas.microsoft.com/office/powerpoint/2010/main" val="410315058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47" imgH="348" progId="TCLayout.ActiveDocument.1">
                  <p:embed/>
                </p:oleObj>
              </mc:Choice>
              <mc:Fallback>
                <p:oleObj name="think-cell Slide" r:id="rId4" imgW="347" imgH="348" progId="TCLayout.ActiveDocument.1">
                  <p:embed/>
                  <p:pic>
                    <p:nvPicPr>
                      <p:cNvPr id="5" name="Object 4" hidden="1">
                        <a:extLst>
                          <a:ext uri="{FF2B5EF4-FFF2-40B4-BE49-F238E27FC236}">
                            <a16:creationId xmlns:a16="http://schemas.microsoft.com/office/drawing/2014/main" id="{3F24CCA8-5B10-A6D0-7447-E95A5C2A462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58C5FCF1-7DF7-35BD-3030-2C03B2A968BD}"/>
              </a:ext>
            </a:extLst>
          </p:cNvPr>
          <p:cNvSpPr>
            <a:spLocks noGrp="1"/>
          </p:cNvSpPr>
          <p:nvPr>
            <p:ph type="title"/>
          </p:nvPr>
        </p:nvSpPr>
        <p:spPr>
          <a:xfrm>
            <a:off x="231648" y="230050"/>
            <a:ext cx="11684000" cy="307777"/>
          </a:xfrm>
        </p:spPr>
        <p:txBody>
          <a:bodyPr vert="horz"/>
          <a:lstStyle/>
          <a:p>
            <a:r>
              <a:rPr lang="en-US" sz="2000" dirty="0"/>
              <a:t>Skilled Nursing Facility Coordination and Transition Supports – Implementation Planning</a:t>
            </a:r>
          </a:p>
        </p:txBody>
      </p:sp>
      <p:sp>
        <p:nvSpPr>
          <p:cNvPr id="13" name="Text Placeholder 2">
            <a:extLst>
              <a:ext uri="{FF2B5EF4-FFF2-40B4-BE49-F238E27FC236}">
                <a16:creationId xmlns:a16="http://schemas.microsoft.com/office/drawing/2014/main" id="{D7524BE4-87D5-9125-1428-FE97C426F334}"/>
              </a:ext>
            </a:extLst>
          </p:cNvPr>
          <p:cNvSpPr txBox="1">
            <a:spLocks/>
          </p:cNvSpPr>
          <p:nvPr/>
        </p:nvSpPr>
        <p:spPr>
          <a:xfrm>
            <a:off x="346643" y="927012"/>
            <a:ext cx="11454009" cy="5298886"/>
          </a:xfrm>
          <a:prstGeom prst="rect">
            <a:avLst/>
          </a:prstGeom>
          <a:ln>
            <a:noFill/>
          </a:ln>
        </p:spPr>
        <p:txBody>
          <a:bodyPr vert="horz" wrap="square" lIns="91440" tIns="45720" rIns="91440" bIns="45720" rtlCol="0" anchor="t">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R="0">
              <a:spcBef>
                <a:spcPts val="1000"/>
              </a:spcBef>
              <a:spcAft>
                <a:spcPts val="0"/>
              </a:spcAft>
            </a:pPr>
            <a:r>
              <a:rPr lang="en-US" dirty="0">
                <a:latin typeface="Arial"/>
                <a:ea typeface="Calibri" panose="020F0502020204030204" pitchFamily="34" charset="0"/>
                <a:cs typeface="Arial"/>
              </a:rPr>
              <a:t>The Skilled Nursing and Facility Coordination and Transition Supports is a collaboration with EOHHS, MassHealth, and EOEA to enhance and expand programs to increase access to behavioral health services to nursing facility residents and support their transition to the community.   The programs include:</a:t>
            </a:r>
          </a:p>
          <a:p>
            <a:pPr marR="0">
              <a:spcBef>
                <a:spcPts val="1000"/>
              </a:spcBef>
              <a:spcAft>
                <a:spcPts val="0"/>
              </a:spcAft>
            </a:pPr>
            <a:endParaRPr lang="en-US" dirty="0">
              <a:latin typeface="Arial"/>
              <a:ea typeface="Calibri" panose="020F0502020204030204" pitchFamily="34" charset="0"/>
              <a:cs typeface="Arial"/>
            </a:endParaRPr>
          </a:p>
          <a:p>
            <a:pPr marL="342900" marR="0" indent="-342900">
              <a:spcBef>
                <a:spcPts val="1000"/>
              </a:spcBef>
              <a:spcAft>
                <a:spcPts val="0"/>
              </a:spcAft>
              <a:buFont typeface="Wingdings" panose="05000000000000000000" pitchFamily="2" charset="2"/>
              <a:buChar char="§"/>
            </a:pPr>
            <a:r>
              <a:rPr lang="en-US" dirty="0">
                <a:latin typeface="Arial"/>
                <a:ea typeface="Calibri" panose="020F0502020204030204" pitchFamily="34" charset="0"/>
                <a:cs typeface="Arial"/>
              </a:rPr>
              <a:t>Building on PASRR (Pre-Admission Screening and </a:t>
            </a:r>
            <a:r>
              <a:rPr lang="en-US" dirty="0" err="1">
                <a:latin typeface="Arial"/>
                <a:ea typeface="Calibri" panose="020F0502020204030204" pitchFamily="34" charset="0"/>
                <a:cs typeface="Arial"/>
              </a:rPr>
              <a:t>Rresident</a:t>
            </a:r>
            <a:r>
              <a:rPr lang="en-US" dirty="0">
                <a:latin typeface="Arial"/>
                <a:ea typeface="Calibri" panose="020F0502020204030204" pitchFamily="34" charset="0"/>
                <a:cs typeface="Arial"/>
              </a:rPr>
              <a:t> Review) process.</a:t>
            </a:r>
          </a:p>
          <a:p>
            <a:pPr marL="342900" indent="-342900">
              <a:spcBef>
                <a:spcPts val="1000"/>
              </a:spcBef>
              <a:buFont typeface="Wingdings" panose="05000000000000000000" pitchFamily="2" charset="2"/>
              <a:buChar char="§"/>
            </a:pPr>
            <a:r>
              <a:rPr lang="en-US" dirty="0">
                <a:ea typeface="Calibri" panose="020F0502020204030204" pitchFamily="34" charset="0"/>
              </a:rPr>
              <a:t>Expanding DMH eligibility to all individuals with a positive PASRR Level II determination.  </a:t>
            </a:r>
          </a:p>
          <a:p>
            <a:pPr marL="342900" marR="0" indent="-342900">
              <a:spcBef>
                <a:spcPts val="1000"/>
              </a:spcBef>
              <a:spcAft>
                <a:spcPts val="0"/>
              </a:spcAft>
              <a:buFont typeface="Wingdings" panose="05000000000000000000" pitchFamily="2" charset="2"/>
              <a:buChar char="§"/>
            </a:pPr>
            <a:r>
              <a:rPr lang="en-US" dirty="0">
                <a:latin typeface="Arial"/>
                <a:ea typeface="Calibri" panose="020F0502020204030204" pitchFamily="34" charset="0"/>
                <a:cs typeface="Arial"/>
              </a:rPr>
              <a:t>Creating a DMH Nursing Facility Transition unit to include NF Transition Manager, NF Nurse Specialist, NF Transition Case Manager Supervisor and Transition Case Managers.</a:t>
            </a:r>
            <a:endParaRPr lang="en-US" dirty="0">
              <a:effectLst/>
              <a:latin typeface="Arial"/>
              <a:ea typeface="Calibri" panose="020F0502020204030204" pitchFamily="34" charset="0"/>
              <a:cs typeface="Arial"/>
            </a:endParaRPr>
          </a:p>
          <a:p>
            <a:pPr marL="342900" indent="-342900">
              <a:spcBef>
                <a:spcPts val="1000"/>
              </a:spcBef>
              <a:buFont typeface="Wingdings" panose="05000000000000000000" pitchFamily="2" charset="2"/>
              <a:buChar char="§"/>
            </a:pPr>
            <a:r>
              <a:rPr lang="en-US" dirty="0">
                <a:latin typeface="Arial"/>
                <a:ea typeface="Calibri" panose="020F0502020204030204" pitchFamily="34" charset="0"/>
                <a:cs typeface="Arial"/>
              </a:rPr>
              <a:t>Leveraging BH CP for the coordination of behavioral health and specialized services for individuals with positive PASRR Level II in nursing facilities.</a:t>
            </a:r>
          </a:p>
          <a:p>
            <a:pPr marL="342900" indent="-342900">
              <a:spcBef>
                <a:spcPts val="1000"/>
              </a:spcBef>
              <a:buFont typeface="Wingdings" panose="05000000000000000000" pitchFamily="2" charset="2"/>
              <a:buChar char="§"/>
            </a:pPr>
            <a:r>
              <a:rPr lang="en-US" dirty="0">
                <a:latin typeface="Arial"/>
                <a:cs typeface="Arial"/>
              </a:rPr>
              <a:t>Assigning </a:t>
            </a:r>
            <a:r>
              <a:rPr lang="en-US" dirty="0">
                <a:latin typeface="Arial"/>
                <a:ea typeface="Calibri" panose="020F0502020204030204" pitchFamily="34" charset="0"/>
                <a:cs typeface="Arial"/>
              </a:rPr>
              <a:t>DMH Transition Case Management services for individuals with a 90 day determination to facilitate transition/discharge activities from NF to community</a:t>
            </a:r>
          </a:p>
          <a:p>
            <a:pPr marL="342900" indent="-342900">
              <a:spcBef>
                <a:spcPts val="1000"/>
              </a:spcBef>
              <a:buFont typeface="Wingdings" panose="05000000000000000000" pitchFamily="2" charset="2"/>
              <a:buChar char="§"/>
            </a:pPr>
            <a:r>
              <a:rPr lang="en-US" dirty="0">
                <a:ea typeface="Calibri" panose="020F0502020204030204" pitchFamily="34" charset="0"/>
              </a:rPr>
              <a:t>Developing a new Enhanced Medical Group Living Environment to provide nursing and hands-on care in the community.</a:t>
            </a:r>
          </a:p>
          <a:p>
            <a:pPr marR="0">
              <a:spcBef>
                <a:spcPts val="2400"/>
              </a:spcBef>
              <a:spcAft>
                <a:spcPts val="0"/>
              </a:spcAft>
            </a:pPr>
            <a:endParaRPr lang="en-US" dirty="0">
              <a:ea typeface="Calibri" panose="020F0502020204030204" pitchFamily="34" charset="0"/>
            </a:endParaRPr>
          </a:p>
          <a:p>
            <a:pPr marR="0">
              <a:spcBef>
                <a:spcPts val="2400"/>
              </a:spcBef>
              <a:spcAft>
                <a:spcPts val="0"/>
              </a:spcAft>
            </a:pPr>
            <a:endParaRPr lang="en-US" dirty="0">
              <a:effectLst/>
              <a:ea typeface="Calibri" panose="020F0502020204030204" pitchFamily="34" charset="0"/>
            </a:endParaRPr>
          </a:p>
        </p:txBody>
      </p:sp>
    </p:spTree>
    <p:extLst>
      <p:ext uri="{BB962C8B-B14F-4D97-AF65-F5344CB8AC3E}">
        <p14:creationId xmlns:p14="http://schemas.microsoft.com/office/powerpoint/2010/main" val="3114036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3F01B-81BA-0897-7667-AD95DE816815}"/>
              </a:ext>
            </a:extLst>
          </p:cNvPr>
          <p:cNvSpPr>
            <a:spLocks noGrp="1"/>
          </p:cNvSpPr>
          <p:nvPr>
            <p:ph type="title"/>
          </p:nvPr>
        </p:nvSpPr>
        <p:spPr>
          <a:xfrm>
            <a:off x="231648" y="230049"/>
            <a:ext cx="11684000" cy="307777"/>
          </a:xfrm>
        </p:spPr>
        <p:txBody>
          <a:bodyPr/>
          <a:lstStyle/>
          <a:p>
            <a:r>
              <a:rPr lang="en-US" sz="2000" dirty="0" err="1">
                <a:latin typeface="Arial"/>
                <a:cs typeface="Arial"/>
              </a:rPr>
              <a:t>PASRR</a:t>
            </a:r>
            <a:endParaRPr lang="en-US" sz="2000" dirty="0"/>
          </a:p>
        </p:txBody>
      </p:sp>
      <p:sp>
        <p:nvSpPr>
          <p:cNvPr id="3" name="Text Placeholder 2">
            <a:extLst>
              <a:ext uri="{FF2B5EF4-FFF2-40B4-BE49-F238E27FC236}">
                <a16:creationId xmlns:a16="http://schemas.microsoft.com/office/drawing/2014/main" id="{54A47A32-ABFF-09E1-65DA-112745165DE8}"/>
              </a:ext>
            </a:extLst>
          </p:cNvPr>
          <p:cNvSpPr>
            <a:spLocks noGrp="1"/>
          </p:cNvSpPr>
          <p:nvPr>
            <p:ph type="body" sz="quarter" idx="10"/>
          </p:nvPr>
        </p:nvSpPr>
        <p:spPr>
          <a:xfrm>
            <a:off x="684253" y="699022"/>
            <a:ext cx="10579537" cy="5459956"/>
          </a:xfrm>
        </p:spPr>
        <p:txBody>
          <a:bodyPr vert="horz" wrap="square" lIns="91440" tIns="45720" rIns="91440" bIns="45720" rtlCol="0" anchor="t">
            <a:spAutoFit/>
          </a:bodyPr>
          <a:lstStyle/>
          <a:p>
            <a:pPr marL="285750" indent="-285750">
              <a:buFont typeface="Wingdings" panose="05000000000000000000" pitchFamily="2" charset="2"/>
              <a:buChar char="§"/>
            </a:pPr>
            <a:r>
              <a:rPr lang="en-US" sz="1800" dirty="0">
                <a:latin typeface="Arial"/>
                <a:cs typeface="Arial"/>
              </a:rPr>
              <a:t>Applies to all individuals applying for admission into a nursing facility</a:t>
            </a:r>
          </a:p>
          <a:p>
            <a:pPr marL="285750" indent="-285750">
              <a:buFont typeface="Wingdings" panose="05000000000000000000" pitchFamily="2" charset="2"/>
              <a:buChar char="§"/>
            </a:pPr>
            <a:r>
              <a:rPr lang="en-US" sz="1800" dirty="0">
                <a:latin typeface="Arial"/>
                <a:cs typeface="Arial"/>
              </a:rPr>
              <a:t>Prevent individuals from being unnecessarily institutionalized. </a:t>
            </a:r>
          </a:p>
          <a:p>
            <a:pPr marL="285750" indent="-285750">
              <a:buFont typeface="Wingdings" panose="05000000000000000000" pitchFamily="2" charset="2"/>
              <a:buChar char="§"/>
            </a:pPr>
            <a:r>
              <a:rPr lang="en-US" sz="1800" dirty="0">
                <a:latin typeface="Arial"/>
                <a:cs typeface="Arial"/>
              </a:rPr>
              <a:t>Identify individuals with a </a:t>
            </a:r>
            <a:r>
              <a:rPr lang="en-US" sz="1800" dirty="0" err="1">
                <a:latin typeface="Arial"/>
                <a:cs typeface="Arial"/>
              </a:rPr>
              <a:t>PASRR</a:t>
            </a:r>
            <a:r>
              <a:rPr lang="en-US" sz="1800" dirty="0">
                <a:latin typeface="Arial"/>
                <a:cs typeface="Arial"/>
              </a:rPr>
              <a:t> condition –</a:t>
            </a:r>
            <a:r>
              <a:rPr lang="en-US" sz="1800" dirty="0" err="1">
                <a:latin typeface="Arial"/>
                <a:cs typeface="Arial"/>
              </a:rPr>
              <a:t>SMI</a:t>
            </a:r>
            <a:r>
              <a:rPr lang="en-US" sz="1800" dirty="0">
                <a:latin typeface="Arial"/>
                <a:cs typeface="Arial"/>
              </a:rPr>
              <a:t>/ID/DD</a:t>
            </a:r>
          </a:p>
          <a:p>
            <a:pPr marL="285750" indent="-285750">
              <a:buFont typeface="Wingdings" panose="05000000000000000000" pitchFamily="2" charset="2"/>
              <a:buChar char="§"/>
            </a:pPr>
            <a:r>
              <a:rPr lang="en-US" sz="1800" dirty="0">
                <a:latin typeface="Arial"/>
                <a:cs typeface="Arial"/>
              </a:rPr>
              <a:t>Ensure that NF residents with </a:t>
            </a:r>
            <a:r>
              <a:rPr lang="en-US" sz="1800" dirty="0" err="1">
                <a:latin typeface="Arial"/>
                <a:cs typeface="Arial"/>
              </a:rPr>
              <a:t>SMI</a:t>
            </a:r>
            <a:r>
              <a:rPr lang="en-US" sz="1800" dirty="0">
                <a:latin typeface="Arial"/>
                <a:cs typeface="Arial"/>
              </a:rPr>
              <a:t> receive appropriate care including behavioral health services and/or specialized services </a:t>
            </a:r>
          </a:p>
          <a:p>
            <a:pPr marL="285750" indent="-285750">
              <a:buFont typeface="Wingdings" panose="05000000000000000000" pitchFamily="2" charset="2"/>
              <a:buChar char="§"/>
            </a:pPr>
            <a:r>
              <a:rPr lang="en-US" sz="1800" dirty="0">
                <a:latin typeface="Arial"/>
                <a:cs typeface="Arial"/>
              </a:rPr>
              <a:t>Identify residents with </a:t>
            </a:r>
            <a:r>
              <a:rPr lang="en-US" sz="1800" dirty="0" err="1">
                <a:latin typeface="Arial"/>
                <a:cs typeface="Arial"/>
              </a:rPr>
              <a:t>SMI</a:t>
            </a:r>
            <a:r>
              <a:rPr lang="en-US" sz="1800" dirty="0">
                <a:latin typeface="Arial"/>
                <a:cs typeface="Arial"/>
              </a:rPr>
              <a:t> who may no longer be appropriate for </a:t>
            </a:r>
            <a:r>
              <a:rPr lang="en-US" sz="1800" dirty="0" err="1">
                <a:latin typeface="Arial"/>
                <a:cs typeface="Arial"/>
              </a:rPr>
              <a:t>SNF</a:t>
            </a:r>
            <a:r>
              <a:rPr lang="en-US" sz="1800" dirty="0">
                <a:latin typeface="Arial"/>
                <a:cs typeface="Arial"/>
              </a:rPr>
              <a:t> and may be better served in a less restrictive setting.</a:t>
            </a:r>
          </a:p>
          <a:p>
            <a:pPr marL="285750" indent="-285750">
              <a:buFont typeface="Wingdings" panose="05000000000000000000" pitchFamily="2" charset="2"/>
              <a:buChar char="§"/>
            </a:pPr>
            <a:endParaRPr lang="en-US" sz="1800" dirty="0">
              <a:latin typeface="Arial"/>
              <a:cs typeface="Arial"/>
            </a:endParaRPr>
          </a:p>
          <a:p>
            <a:pPr marL="285750" indent="-285750">
              <a:buFont typeface="Wingdings" panose="05000000000000000000" pitchFamily="2" charset="2"/>
              <a:buChar char="§"/>
            </a:pPr>
            <a:r>
              <a:rPr lang="en-US" sz="1800" b="1" dirty="0">
                <a:latin typeface="Arial"/>
                <a:cs typeface="Arial"/>
              </a:rPr>
              <a:t>Level I</a:t>
            </a:r>
            <a:r>
              <a:rPr lang="en-US" sz="1800" dirty="0">
                <a:latin typeface="Arial"/>
                <a:cs typeface="Arial"/>
              </a:rPr>
              <a:t> Preadmission Screen to identify individuals seeking admission to a nursing facility that have, or may have </a:t>
            </a:r>
            <a:r>
              <a:rPr lang="en-US" sz="1800" dirty="0" err="1">
                <a:latin typeface="Arial"/>
                <a:cs typeface="Arial"/>
              </a:rPr>
              <a:t>SMI</a:t>
            </a:r>
            <a:r>
              <a:rPr lang="en-US" sz="1800" dirty="0">
                <a:latin typeface="Arial"/>
                <a:cs typeface="Arial"/>
              </a:rPr>
              <a:t>.  </a:t>
            </a:r>
          </a:p>
          <a:p>
            <a:pPr marL="285750" indent="-285750">
              <a:buFont typeface="Wingdings" panose="05000000000000000000" pitchFamily="2" charset="2"/>
              <a:buChar char="§"/>
            </a:pPr>
            <a:r>
              <a:rPr lang="en-US" sz="1800" b="1" dirty="0">
                <a:latin typeface="Arial"/>
                <a:cs typeface="Arial"/>
              </a:rPr>
              <a:t>Level II </a:t>
            </a:r>
            <a:r>
              <a:rPr lang="en-US" sz="1800" dirty="0">
                <a:latin typeface="Arial"/>
                <a:cs typeface="Arial"/>
              </a:rPr>
              <a:t>conducted for all individuals identified with positive Level I screen.</a:t>
            </a:r>
          </a:p>
          <a:p>
            <a:pPr marL="285750" indent="-285750">
              <a:buFont typeface="Wingdings" panose="05000000000000000000" pitchFamily="2" charset="2"/>
              <a:buChar char="§"/>
            </a:pPr>
            <a:r>
              <a:rPr lang="en-US" sz="1800" b="1" dirty="0">
                <a:latin typeface="Arial"/>
                <a:cs typeface="Arial"/>
              </a:rPr>
              <a:t>Level II </a:t>
            </a:r>
            <a:r>
              <a:rPr lang="en-US" sz="1800" dirty="0">
                <a:latin typeface="Arial"/>
                <a:cs typeface="Arial"/>
              </a:rPr>
              <a:t>requires three distinct determinations:</a:t>
            </a:r>
          </a:p>
          <a:p>
            <a:pPr lvl="5">
              <a:buFont typeface="Courier New" panose="02070309020205020404" pitchFamily="49" charset="0"/>
              <a:buChar char="o"/>
            </a:pPr>
            <a:r>
              <a:rPr lang="en-US" sz="1800" dirty="0">
                <a:latin typeface="Arial"/>
                <a:cs typeface="Arial"/>
              </a:rPr>
              <a:t>Does the individual have SMI?</a:t>
            </a:r>
          </a:p>
          <a:p>
            <a:pPr lvl="5">
              <a:buFont typeface="Courier New" panose="02070309020205020404" pitchFamily="49" charset="0"/>
              <a:buChar char="o"/>
            </a:pPr>
            <a:r>
              <a:rPr lang="en-US" sz="1800" dirty="0">
                <a:latin typeface="Arial"/>
                <a:cs typeface="Arial"/>
              </a:rPr>
              <a:t>Is a community placement more appropriate than a nursing facility placement? </a:t>
            </a:r>
            <a:endParaRPr lang="en-US" sz="1800" dirty="0">
              <a:cs typeface="Arial"/>
            </a:endParaRPr>
          </a:p>
          <a:p>
            <a:pPr lvl="5">
              <a:buFont typeface="Courier New" panose="02070309020205020404" pitchFamily="49" charset="0"/>
              <a:buChar char="o"/>
            </a:pPr>
            <a:r>
              <a:rPr lang="en-US" sz="1800" dirty="0">
                <a:latin typeface="Arial"/>
                <a:cs typeface="Arial"/>
              </a:rPr>
              <a:t>If nursing facility placement is best, does the individual require “specialized services” or other behavioral health services?</a:t>
            </a:r>
            <a:endParaRPr lang="en-US" sz="1800" dirty="0"/>
          </a:p>
          <a:p>
            <a:pPr marL="285750" indent="-285750">
              <a:buChar char="•"/>
            </a:pPr>
            <a:endParaRPr lang="en-US" sz="1800" dirty="0"/>
          </a:p>
          <a:p>
            <a:endParaRPr lang="en-US" dirty="0"/>
          </a:p>
        </p:txBody>
      </p:sp>
    </p:spTree>
    <p:extLst>
      <p:ext uri="{BB962C8B-B14F-4D97-AF65-F5344CB8AC3E}">
        <p14:creationId xmlns:p14="http://schemas.microsoft.com/office/powerpoint/2010/main" val="1759995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19875-C20A-41F0-82A7-890377D45310}"/>
              </a:ext>
            </a:extLst>
          </p:cNvPr>
          <p:cNvSpPr>
            <a:spLocks noGrp="1"/>
          </p:cNvSpPr>
          <p:nvPr>
            <p:ph type="title"/>
          </p:nvPr>
        </p:nvSpPr>
        <p:spPr>
          <a:xfrm>
            <a:off x="254000" y="140579"/>
            <a:ext cx="11684000" cy="307777"/>
          </a:xfrm>
        </p:spPr>
        <p:txBody>
          <a:bodyPr/>
          <a:lstStyle/>
          <a:p>
            <a:r>
              <a:rPr lang="en-US" sz="2000" dirty="0"/>
              <a:t>DMH Nursing Facility Transition Team</a:t>
            </a:r>
          </a:p>
        </p:txBody>
      </p:sp>
      <p:sp>
        <p:nvSpPr>
          <p:cNvPr id="3" name="Text Placeholder 2">
            <a:extLst>
              <a:ext uri="{FF2B5EF4-FFF2-40B4-BE49-F238E27FC236}">
                <a16:creationId xmlns:a16="http://schemas.microsoft.com/office/drawing/2014/main" id="{24934BB8-1F87-485D-9F5E-5D67FD246CC7}"/>
              </a:ext>
            </a:extLst>
          </p:cNvPr>
          <p:cNvSpPr>
            <a:spLocks noGrp="1"/>
          </p:cNvSpPr>
          <p:nvPr>
            <p:ph type="body" sz="quarter" idx="12"/>
          </p:nvPr>
        </p:nvSpPr>
        <p:spPr>
          <a:xfrm>
            <a:off x="812799" y="739739"/>
            <a:ext cx="9985339" cy="4524315"/>
          </a:xfrm>
        </p:spPr>
        <p:txBody>
          <a:bodyPr vert="horz" wrap="square" lIns="91440" tIns="45720" rIns="91440" bIns="45720" rtlCol="0" anchor="t">
            <a:spAutoFit/>
          </a:bodyPr>
          <a:lstStyle/>
          <a:p>
            <a:pPr marL="515620" lvl="1" indent="-285750">
              <a:buFont typeface="Arial" panose="020B0604020202020204" pitchFamily="34" charset="0"/>
              <a:buChar char="•"/>
            </a:pPr>
            <a:endParaRPr lang="en-US" sz="1600" dirty="0"/>
          </a:p>
          <a:p>
            <a:pPr marL="285750" indent="-285750">
              <a:buFont typeface="Wingdings" panose="05000000000000000000" pitchFamily="2" charset="2"/>
              <a:buChar char="§"/>
            </a:pPr>
            <a:r>
              <a:rPr lang="en-US" sz="1600" b="1" dirty="0">
                <a:latin typeface="Arial"/>
                <a:cs typeface="Arial"/>
              </a:rPr>
              <a:t>DMH NF Transition Manager</a:t>
            </a:r>
          </a:p>
          <a:p>
            <a:pPr marL="749300" lvl="2" indent="-285750">
              <a:buFont typeface="Courier New" panose="020B0604020202020204" pitchFamily="34" charset="0"/>
              <a:buChar char="o"/>
            </a:pPr>
            <a:r>
              <a:rPr lang="en-US" sz="1200" dirty="0">
                <a:solidFill>
                  <a:srgbClr val="333333"/>
                </a:solidFill>
                <a:latin typeface="+mn-lt"/>
                <a:cs typeface="Arial"/>
              </a:rPr>
              <a:t>Oversight</a:t>
            </a:r>
            <a:r>
              <a:rPr lang="en-US" sz="1200" b="0" i="0" dirty="0">
                <a:solidFill>
                  <a:srgbClr val="333333"/>
                </a:solidFill>
                <a:effectLst/>
                <a:latin typeface="+mn-lt"/>
                <a:cs typeface="Arial"/>
              </a:rPr>
              <a:t> for all assessment, service coordination and transition planning including the PASRR program and coordination of specialized services by BHCP and other Integrated Care Coordination resources.</a:t>
            </a:r>
            <a:r>
              <a:rPr lang="en-US" sz="1200" dirty="0">
                <a:solidFill>
                  <a:srgbClr val="333333"/>
                </a:solidFill>
                <a:latin typeface="+mn-lt"/>
                <a:cs typeface="Arial"/>
              </a:rPr>
              <a:t> </a:t>
            </a:r>
          </a:p>
          <a:p>
            <a:pPr marL="749300" lvl="2" indent="-285750">
              <a:buFont typeface="Courier New" panose="020B0604020202020204" pitchFamily="34" charset="0"/>
              <a:buChar char="o"/>
            </a:pPr>
            <a:r>
              <a:rPr lang="en-US" sz="1200" dirty="0">
                <a:solidFill>
                  <a:srgbClr val="333333"/>
                </a:solidFill>
                <a:latin typeface="+mn-lt"/>
                <a:cs typeface="Arial"/>
              </a:rPr>
              <a:t>Manages</a:t>
            </a:r>
            <a:r>
              <a:rPr lang="en-US" sz="1200" b="0" i="0" dirty="0">
                <a:solidFill>
                  <a:srgbClr val="333333"/>
                </a:solidFill>
                <a:effectLst/>
                <a:latin typeface="+mn-lt"/>
                <a:cs typeface="Arial"/>
              </a:rPr>
              <a:t> the coordination and oversight of the DMH Transition Team assigned to NF’s to facilitate community transitions.</a:t>
            </a:r>
            <a:endParaRPr lang="en-US" sz="1200" dirty="0"/>
          </a:p>
          <a:p>
            <a:pPr marL="515620" lvl="1" indent="-285750">
              <a:buFont typeface="Wingdings" panose="020B0604020202020204" pitchFamily="34" charset="0"/>
              <a:buChar char="Ø"/>
            </a:pPr>
            <a:endParaRPr lang="en-US" sz="1600" b="1" i="0" dirty="0">
              <a:solidFill>
                <a:srgbClr val="333333"/>
              </a:solidFill>
              <a:effectLst/>
              <a:latin typeface="+mn-lt"/>
            </a:endParaRPr>
          </a:p>
          <a:p>
            <a:pPr marL="285750" indent="-285750">
              <a:buFont typeface="Wingdings" panose="05000000000000000000" pitchFamily="2" charset="2"/>
              <a:buChar char="§"/>
            </a:pPr>
            <a:r>
              <a:rPr lang="en-US" sz="1600" b="1" dirty="0">
                <a:latin typeface="Arial"/>
                <a:cs typeface="Arial"/>
              </a:rPr>
              <a:t>DMH NF Transition Specialist</a:t>
            </a:r>
          </a:p>
          <a:p>
            <a:pPr marL="749300" lvl="2" indent="-285750">
              <a:buFont typeface="Courier New" panose="020B0604020202020204" pitchFamily="34" charset="0"/>
              <a:buChar char="o"/>
            </a:pPr>
            <a:r>
              <a:rPr lang="en-US" sz="1200" dirty="0">
                <a:solidFill>
                  <a:srgbClr val="000000"/>
                </a:solidFill>
                <a:latin typeface="Arial"/>
                <a:cs typeface="Arial"/>
              </a:rPr>
              <a:t>Provides</a:t>
            </a:r>
            <a:r>
              <a:rPr lang="en-US" sz="1200" b="0" i="0" u="none" strike="noStrike" dirty="0">
                <a:solidFill>
                  <a:srgbClr val="000000"/>
                </a:solidFill>
                <a:effectLst/>
                <a:latin typeface="Arial"/>
                <a:cs typeface="Arial"/>
              </a:rPr>
              <a:t> clinical support and consultation to the PASRR evaluation team, BH CPs, Transition Case Management team</a:t>
            </a:r>
            <a:r>
              <a:rPr lang="en-US" sz="1200" dirty="0">
                <a:solidFill>
                  <a:srgbClr val="000000"/>
                </a:solidFill>
                <a:latin typeface="Arial"/>
                <a:cs typeface="Arial"/>
              </a:rPr>
              <a:t> </a:t>
            </a:r>
          </a:p>
          <a:p>
            <a:pPr marL="749300" lvl="2" indent="-285750">
              <a:buFont typeface="Courier New" panose="020B0604020202020204" pitchFamily="34" charset="0"/>
              <a:buChar char="o"/>
            </a:pPr>
            <a:r>
              <a:rPr lang="en-US" sz="1200" dirty="0">
                <a:solidFill>
                  <a:srgbClr val="000000"/>
                </a:solidFill>
                <a:latin typeface="Arial"/>
                <a:cs typeface="Arial"/>
              </a:rPr>
              <a:t>Consults with DMH</a:t>
            </a:r>
            <a:r>
              <a:rPr lang="en-US" sz="1200" b="0" i="0" u="none" strike="noStrike" dirty="0">
                <a:solidFill>
                  <a:srgbClr val="000000"/>
                </a:solidFill>
                <a:effectLst/>
                <a:latin typeface="Arial"/>
                <a:cs typeface="Arial"/>
              </a:rPr>
              <a:t> continuing care units and community services to assess needs for individuals who may be diverted from NF placement</a:t>
            </a:r>
            <a:r>
              <a:rPr lang="en-US" sz="1200" b="0" i="0" dirty="0">
                <a:solidFill>
                  <a:srgbClr val="000000"/>
                </a:solidFill>
                <a:effectLst/>
                <a:latin typeface="Arial"/>
                <a:cs typeface="Arial"/>
              </a:rPr>
              <a:t>​</a:t>
            </a:r>
            <a:endParaRPr lang="en-US" sz="1200" dirty="0"/>
          </a:p>
          <a:p>
            <a:pPr marL="749300" lvl="2" indent="-285750">
              <a:buFont typeface="Wingdings" panose="020B0604020202020204" pitchFamily="34" charset="0"/>
              <a:buChar char="§"/>
            </a:pPr>
            <a:endParaRPr lang="en-US" sz="1600" dirty="0"/>
          </a:p>
          <a:p>
            <a:pPr marL="285750" indent="-285750">
              <a:buFont typeface="Wingdings" panose="05000000000000000000" pitchFamily="2" charset="2"/>
              <a:buChar char="§"/>
            </a:pPr>
            <a:r>
              <a:rPr lang="en-US" sz="1600" b="1" dirty="0">
                <a:latin typeface="Arial"/>
                <a:cs typeface="Arial"/>
              </a:rPr>
              <a:t>DMH Transition Case Manager Supervisor</a:t>
            </a:r>
          </a:p>
          <a:p>
            <a:pPr marL="749300" lvl="2" indent="-285750">
              <a:buFont typeface="Courier New" panose="020B0604020202020204" pitchFamily="34" charset="0"/>
              <a:buChar char="o"/>
            </a:pPr>
            <a:r>
              <a:rPr lang="en-US" sz="1200" dirty="0">
                <a:latin typeface="Arial"/>
                <a:cs typeface="Arial"/>
              </a:rPr>
              <a:t>Direct supervision of the DMH NF Transition Case Managers </a:t>
            </a:r>
          </a:p>
          <a:p>
            <a:pPr marL="749300" lvl="2" indent="-285750">
              <a:buFont typeface="Courier New" panose="020B0604020202020204" pitchFamily="34" charset="0"/>
              <a:buChar char="o"/>
            </a:pPr>
            <a:r>
              <a:rPr lang="en-US" sz="1200" dirty="0">
                <a:latin typeface="Arial"/>
                <a:cs typeface="Arial"/>
              </a:rPr>
              <a:t>Implement decisions made through the PASRR process</a:t>
            </a:r>
            <a:endParaRPr lang="en-US" sz="1200" dirty="0"/>
          </a:p>
          <a:p>
            <a:pPr marL="749300" lvl="2" indent="-285750">
              <a:buFont typeface="Courier New" panose="020B0604020202020204" pitchFamily="34" charset="0"/>
              <a:buChar char="o"/>
            </a:pPr>
            <a:r>
              <a:rPr lang="en-US" sz="1200" dirty="0">
                <a:latin typeface="Arial"/>
                <a:cs typeface="Arial"/>
              </a:rPr>
              <a:t>Assign individuals to transition case managers </a:t>
            </a:r>
            <a:endParaRPr lang="en-US" sz="1200" dirty="0"/>
          </a:p>
          <a:p>
            <a:pPr marL="229870" lvl="1" indent="0">
              <a:buNone/>
            </a:pPr>
            <a:endParaRPr lang="en-US" sz="1600" b="1" dirty="0"/>
          </a:p>
          <a:p>
            <a:pPr marL="285750" indent="-285750">
              <a:buFont typeface="Wingdings" panose="05000000000000000000" pitchFamily="2" charset="2"/>
              <a:buChar char="§"/>
            </a:pPr>
            <a:r>
              <a:rPr lang="en-US" sz="1600" b="1" dirty="0">
                <a:latin typeface="Arial"/>
                <a:cs typeface="Arial"/>
              </a:rPr>
              <a:t>DMH NF Transition Case Manager</a:t>
            </a:r>
            <a:endParaRPr lang="en-US" sz="1600" dirty="0"/>
          </a:p>
          <a:p>
            <a:pPr lvl="3">
              <a:buFont typeface="Courier New" panose="020B0604020202020204" pitchFamily="34" charset="0"/>
              <a:buChar char="o"/>
            </a:pPr>
            <a:r>
              <a:rPr lang="en-US" sz="1200" dirty="0">
                <a:latin typeface="Arial"/>
                <a:cs typeface="Arial"/>
              </a:rPr>
              <a:t>Provide state wide case management services and lead discharge planning and service coordination activities to support community transitions or diversion of individuals from NF and to ensure a smooth transition to the community.  </a:t>
            </a:r>
            <a:endParaRPr lang="en-US" sz="1200" dirty="0"/>
          </a:p>
          <a:p>
            <a:pPr marL="285750" indent="-285750">
              <a:buFont typeface="Arial" panose="020B0604020202020204" pitchFamily="34" charset="0"/>
              <a:buChar char="•"/>
            </a:pPr>
            <a:endParaRPr lang="en-US" dirty="0"/>
          </a:p>
          <a:p>
            <a:pPr marL="515938" lvl="1" indent="-285750">
              <a:buFont typeface="Arial" panose="020B0604020202020204" pitchFamily="34" charset="0"/>
              <a:buChar char="•"/>
            </a:pPr>
            <a:endParaRPr lang="en-US" b="0" i="0" dirty="0">
              <a:solidFill>
                <a:srgbClr val="333333"/>
              </a:solidFill>
              <a:effectLst/>
              <a:latin typeface="Segoe UI" panose="020B0502040204020203" pitchFamily="34" charset="0"/>
            </a:endParaRPr>
          </a:p>
        </p:txBody>
      </p:sp>
    </p:spTree>
    <p:extLst>
      <p:ext uri="{BB962C8B-B14F-4D97-AF65-F5344CB8AC3E}">
        <p14:creationId xmlns:p14="http://schemas.microsoft.com/office/powerpoint/2010/main" val="2875107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C9A64-96E6-1438-8782-784C5955E526}"/>
              </a:ext>
            </a:extLst>
          </p:cNvPr>
          <p:cNvSpPr>
            <a:spLocks noGrp="1"/>
          </p:cNvSpPr>
          <p:nvPr>
            <p:ph type="title"/>
          </p:nvPr>
        </p:nvSpPr>
        <p:spPr/>
        <p:txBody>
          <a:bodyPr/>
          <a:lstStyle/>
          <a:p>
            <a:r>
              <a:rPr lang="en-US" dirty="0">
                <a:latin typeface="Arial"/>
                <a:cs typeface="Arial"/>
              </a:rPr>
              <a:t>PASRR and DMH Transition Team</a:t>
            </a:r>
            <a:endParaRPr lang="en-US" dirty="0"/>
          </a:p>
        </p:txBody>
      </p:sp>
      <p:sp>
        <p:nvSpPr>
          <p:cNvPr id="3" name="Text Placeholder 2">
            <a:extLst>
              <a:ext uri="{FF2B5EF4-FFF2-40B4-BE49-F238E27FC236}">
                <a16:creationId xmlns:a16="http://schemas.microsoft.com/office/drawing/2014/main" id="{6D2F413A-055F-64E8-F710-CE0AE7D830D3}"/>
              </a:ext>
            </a:extLst>
          </p:cNvPr>
          <p:cNvSpPr>
            <a:spLocks noGrp="1"/>
          </p:cNvSpPr>
          <p:nvPr>
            <p:ph type="body" sz="quarter" idx="10"/>
          </p:nvPr>
        </p:nvSpPr>
        <p:spPr>
          <a:xfrm>
            <a:off x="231648" y="819155"/>
            <a:ext cx="11376211" cy="6355586"/>
          </a:xfrm>
        </p:spPr>
        <p:txBody>
          <a:bodyPr vert="horz" wrap="square" lIns="91440" tIns="45720" rIns="91440" bIns="45720" rtlCol="0" anchor="t">
            <a:spAutoFit/>
          </a:bodyPr>
          <a:lstStyle/>
          <a:p>
            <a:r>
              <a:rPr lang="en-US" sz="1800" dirty="0">
                <a:latin typeface="Arial"/>
                <a:cs typeface="Arial"/>
              </a:rPr>
              <a:t>The</a:t>
            </a:r>
            <a:r>
              <a:rPr lang="en-US" sz="1800" dirty="0">
                <a:solidFill>
                  <a:srgbClr val="FF0000"/>
                </a:solidFill>
                <a:latin typeface="Arial"/>
                <a:cs typeface="Arial"/>
              </a:rPr>
              <a:t> </a:t>
            </a:r>
            <a:r>
              <a:rPr lang="en-US" sz="1800" dirty="0">
                <a:latin typeface="Arial"/>
                <a:cs typeface="Arial"/>
              </a:rPr>
              <a:t>UMass </a:t>
            </a:r>
            <a:r>
              <a:rPr lang="en-US" sz="1800" dirty="0" err="1">
                <a:latin typeface="Arial"/>
                <a:cs typeface="Arial"/>
              </a:rPr>
              <a:t>PASRR</a:t>
            </a:r>
            <a:r>
              <a:rPr lang="en-US" sz="1800" dirty="0">
                <a:latin typeface="Arial"/>
                <a:cs typeface="Arial"/>
              </a:rPr>
              <a:t> team completes a Level II evaluation at multiple points in an individual’s stay in a nursing facility.</a:t>
            </a:r>
          </a:p>
          <a:p>
            <a:pPr marL="509588" lvl="2" indent="-277813">
              <a:buFont typeface="Wingdings" panose="05000000000000000000" pitchFamily="2" charset="2"/>
              <a:buChar char="§"/>
            </a:pPr>
            <a:r>
              <a:rPr lang="en-US" sz="1800" dirty="0">
                <a:latin typeface="Arial"/>
                <a:cs typeface="Arial"/>
              </a:rPr>
              <a:t>At admission to the nursing facility</a:t>
            </a:r>
          </a:p>
          <a:p>
            <a:pPr marL="509588" lvl="2" indent="-277813">
              <a:buFont typeface="Wingdings" panose="05000000000000000000" pitchFamily="2" charset="2"/>
              <a:buChar char="§"/>
            </a:pPr>
            <a:r>
              <a:rPr lang="en-US" sz="1800" dirty="0">
                <a:latin typeface="Arial"/>
                <a:cs typeface="Arial"/>
              </a:rPr>
              <a:t>When there is a significant change in the status of the individual</a:t>
            </a:r>
          </a:p>
          <a:p>
            <a:pPr marL="509588" lvl="2" indent="-277813">
              <a:buFont typeface="Wingdings" panose="05000000000000000000" pitchFamily="2" charset="2"/>
              <a:buChar char="§"/>
            </a:pPr>
            <a:r>
              <a:rPr lang="en-US" sz="1800" dirty="0">
                <a:latin typeface="Arial"/>
                <a:cs typeface="Arial"/>
              </a:rPr>
              <a:t>Every 12 months for individuals with </a:t>
            </a:r>
            <a:r>
              <a:rPr lang="en-US" sz="1800" dirty="0" err="1">
                <a:latin typeface="Arial"/>
                <a:cs typeface="Arial"/>
              </a:rPr>
              <a:t>SMI</a:t>
            </a:r>
            <a:r>
              <a:rPr lang="en-US" sz="1800" dirty="0">
                <a:latin typeface="Arial"/>
                <a:cs typeface="Arial"/>
              </a:rPr>
              <a:t> who are determined to need nursing facility level of care.</a:t>
            </a:r>
          </a:p>
          <a:p>
            <a:pPr>
              <a:spcBef>
                <a:spcPts val="1200"/>
              </a:spcBef>
            </a:pPr>
            <a:r>
              <a:rPr lang="en-US" sz="1800" b="1" dirty="0">
                <a:latin typeface="Arial"/>
                <a:cs typeface="Arial"/>
              </a:rPr>
              <a:t>90 Day Approval:  Individual may be more appropriate for a community placement</a:t>
            </a:r>
          </a:p>
          <a:p>
            <a:pPr marL="515938" lvl="1" indent="-285750">
              <a:spcBef>
                <a:spcPts val="1200"/>
              </a:spcBef>
            </a:pPr>
            <a:r>
              <a:rPr lang="en-US" sz="1800" dirty="0">
                <a:latin typeface="Arial"/>
                <a:cs typeface="Arial"/>
              </a:rPr>
              <a:t>DMH will assign a DMH Transition Case Manager to individuals with a 90 day approval to coordinate the person’s transition from the </a:t>
            </a:r>
            <a:r>
              <a:rPr lang="en-US" sz="1800" dirty="0" err="1">
                <a:latin typeface="Arial"/>
                <a:cs typeface="Arial"/>
              </a:rPr>
              <a:t>SNF</a:t>
            </a:r>
            <a:r>
              <a:rPr lang="en-US" sz="1800" dirty="0">
                <a:latin typeface="Arial"/>
                <a:cs typeface="Arial"/>
              </a:rPr>
              <a:t> to the community, including:</a:t>
            </a:r>
          </a:p>
          <a:p>
            <a:pPr lvl="4">
              <a:buFont typeface="Courier New" panose="02070309020205020404" pitchFamily="49" charset="0"/>
              <a:buChar char="o"/>
            </a:pPr>
            <a:r>
              <a:rPr lang="en-US" sz="1800" dirty="0">
                <a:latin typeface="Arial"/>
                <a:cs typeface="Arial"/>
              </a:rPr>
              <a:t> Work with existing Care Coordination services (</a:t>
            </a:r>
            <a:r>
              <a:rPr lang="en-US" sz="1800" dirty="0" err="1">
                <a:latin typeface="Arial"/>
                <a:cs typeface="Arial"/>
              </a:rPr>
              <a:t>BH</a:t>
            </a:r>
            <a:r>
              <a:rPr lang="en-US" sz="1800" dirty="0">
                <a:latin typeface="Arial"/>
                <a:cs typeface="Arial"/>
              </a:rPr>
              <a:t> CP, One Care plan, </a:t>
            </a:r>
            <a:r>
              <a:rPr lang="en-US" sz="1800" dirty="0" err="1">
                <a:latin typeface="Arial"/>
                <a:cs typeface="Arial"/>
              </a:rPr>
              <a:t>etc</a:t>
            </a:r>
            <a:r>
              <a:rPr lang="en-US" sz="1800" dirty="0">
                <a:latin typeface="Arial"/>
                <a:cs typeface="Arial"/>
              </a:rPr>
              <a:t>)</a:t>
            </a:r>
          </a:p>
          <a:p>
            <a:pPr lvl="4">
              <a:buFont typeface="Courier New" panose="02070309020205020404" pitchFamily="49" charset="0"/>
              <a:buChar char="o"/>
            </a:pPr>
            <a:r>
              <a:rPr lang="en-US" sz="1800" dirty="0">
                <a:latin typeface="Arial"/>
                <a:cs typeface="Arial"/>
              </a:rPr>
              <a:t> Collaborate with the DMH Site Office to facilitate referral and enrollment into DMH services</a:t>
            </a:r>
          </a:p>
          <a:p>
            <a:pPr lvl="4">
              <a:buFont typeface="Courier New" panose="02070309020205020404" pitchFamily="49" charset="0"/>
              <a:buChar char="o"/>
            </a:pPr>
            <a:r>
              <a:rPr lang="en-US" sz="1800" dirty="0">
                <a:latin typeface="Arial"/>
                <a:cs typeface="Arial"/>
              </a:rPr>
              <a:t> Assist with Referrals to other community services and supports (</a:t>
            </a:r>
            <a:r>
              <a:rPr lang="en-US" sz="1800" dirty="0" err="1">
                <a:latin typeface="Arial"/>
                <a:cs typeface="Arial"/>
              </a:rPr>
              <a:t>PCA</a:t>
            </a:r>
            <a:r>
              <a:rPr lang="en-US" sz="1800" dirty="0">
                <a:latin typeface="Arial"/>
                <a:cs typeface="Arial"/>
              </a:rPr>
              <a:t>, </a:t>
            </a:r>
            <a:r>
              <a:rPr lang="en-US" sz="1800" dirty="0" err="1">
                <a:latin typeface="Arial"/>
                <a:cs typeface="Arial"/>
              </a:rPr>
              <a:t>VNA</a:t>
            </a:r>
            <a:r>
              <a:rPr lang="en-US" sz="1800" dirty="0">
                <a:latin typeface="Arial"/>
                <a:cs typeface="Arial"/>
              </a:rPr>
              <a:t>, home modifications, etc.)</a:t>
            </a:r>
          </a:p>
          <a:p>
            <a:pPr lvl="4">
              <a:buFont typeface="Courier New" panose="02070309020205020404" pitchFamily="49" charset="0"/>
              <a:buChar char="o"/>
            </a:pPr>
            <a:r>
              <a:rPr lang="en-US" sz="1800" dirty="0">
                <a:latin typeface="Arial"/>
                <a:cs typeface="Arial"/>
              </a:rPr>
              <a:t> Coordinate Discharge Date with </a:t>
            </a:r>
            <a:r>
              <a:rPr lang="en-US" sz="1800" dirty="0" err="1">
                <a:latin typeface="Arial"/>
                <a:cs typeface="Arial"/>
              </a:rPr>
              <a:t>SNF</a:t>
            </a:r>
            <a:endParaRPr lang="en-US" sz="1800" dirty="0">
              <a:latin typeface="Arial"/>
              <a:cs typeface="Arial"/>
            </a:endParaRPr>
          </a:p>
          <a:p>
            <a:pPr>
              <a:spcBef>
                <a:spcPts val="1200"/>
              </a:spcBef>
            </a:pPr>
            <a:r>
              <a:rPr lang="en-US" sz="1800" b="1" dirty="0">
                <a:latin typeface="Arial"/>
                <a:cs typeface="Arial"/>
              </a:rPr>
              <a:t>12 Month Approval: Individual needs nursing facility level of care for 12 months</a:t>
            </a:r>
          </a:p>
          <a:p>
            <a:pPr marL="461963" indent="-230188">
              <a:spcBef>
                <a:spcPts val="1200"/>
              </a:spcBef>
              <a:buFont typeface="Wingdings" panose="05000000000000000000" pitchFamily="2" charset="2"/>
              <a:buChar char="§"/>
            </a:pPr>
            <a:r>
              <a:rPr lang="en-US" sz="1800" dirty="0">
                <a:latin typeface="Arial"/>
                <a:cs typeface="Arial"/>
              </a:rPr>
              <a:t>DMH will refer to </a:t>
            </a:r>
            <a:r>
              <a:rPr lang="en-US" sz="1800" dirty="0" err="1">
                <a:latin typeface="Arial"/>
                <a:cs typeface="Arial"/>
              </a:rPr>
              <a:t>BH</a:t>
            </a:r>
            <a:r>
              <a:rPr lang="en-US" sz="1800" dirty="0">
                <a:latin typeface="Arial"/>
                <a:cs typeface="Arial"/>
              </a:rPr>
              <a:t> CP for individuals with a 12 month approval for care coordination and coordinate specialized services and other appropriate behavioral health services.</a:t>
            </a:r>
          </a:p>
          <a:p>
            <a:pPr>
              <a:spcBef>
                <a:spcPts val="1200"/>
              </a:spcBef>
            </a:pPr>
            <a:endParaRPr lang="en-US" sz="1800" dirty="0">
              <a:latin typeface="Arial"/>
              <a:cs typeface="Arial"/>
            </a:endParaRPr>
          </a:p>
          <a:p>
            <a:pPr lvl="4">
              <a:buFont typeface="Wingdings" panose="05000000000000000000" pitchFamily="2" charset="2"/>
              <a:buChar char="§"/>
            </a:pPr>
            <a:endParaRPr lang="en-US" sz="1800" dirty="0">
              <a:latin typeface="Arial"/>
              <a:cs typeface="Arial"/>
            </a:endParaRPr>
          </a:p>
          <a:p>
            <a:pPr marL="0" lvl="1" indent="0">
              <a:buNone/>
            </a:pPr>
            <a:endParaRPr lang="en-US" sz="1900" dirty="0"/>
          </a:p>
          <a:p>
            <a:endParaRPr lang="en-US" dirty="0">
              <a:solidFill>
                <a:srgbClr val="000000"/>
              </a:solidFill>
              <a:latin typeface="Arial"/>
              <a:cs typeface="Arial"/>
            </a:endParaRPr>
          </a:p>
        </p:txBody>
      </p:sp>
    </p:spTree>
    <p:extLst>
      <p:ext uri="{BB962C8B-B14F-4D97-AF65-F5344CB8AC3E}">
        <p14:creationId xmlns:p14="http://schemas.microsoft.com/office/powerpoint/2010/main" val="1074131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9ACF7-3B0F-9419-1A6B-D964AE5ED835}"/>
              </a:ext>
            </a:extLst>
          </p:cNvPr>
          <p:cNvSpPr>
            <a:spLocks noGrp="1"/>
          </p:cNvSpPr>
          <p:nvPr>
            <p:ph type="title"/>
          </p:nvPr>
        </p:nvSpPr>
        <p:spPr/>
        <p:txBody>
          <a:bodyPr/>
          <a:lstStyle/>
          <a:p>
            <a:r>
              <a:rPr lang="en-US">
                <a:latin typeface="Arial"/>
                <a:cs typeface="Arial"/>
              </a:rPr>
              <a:t>ACCS Expansion to Support NF Transitions</a:t>
            </a:r>
            <a:endParaRPr lang="en-US"/>
          </a:p>
        </p:txBody>
      </p:sp>
      <p:sp>
        <p:nvSpPr>
          <p:cNvPr id="3" name="Text Placeholder 2">
            <a:extLst>
              <a:ext uri="{FF2B5EF4-FFF2-40B4-BE49-F238E27FC236}">
                <a16:creationId xmlns:a16="http://schemas.microsoft.com/office/drawing/2014/main" id="{BF33C2C6-46A7-B1A8-995D-E81EA0935773}"/>
              </a:ext>
            </a:extLst>
          </p:cNvPr>
          <p:cNvSpPr>
            <a:spLocks noGrp="1"/>
          </p:cNvSpPr>
          <p:nvPr>
            <p:ph type="body" sz="quarter" idx="12"/>
          </p:nvPr>
        </p:nvSpPr>
        <p:spPr>
          <a:xfrm>
            <a:off x="812800" y="1066801"/>
            <a:ext cx="8738058" cy="6899325"/>
          </a:xfrm>
        </p:spPr>
        <p:txBody>
          <a:bodyPr vert="horz" wrap="square" lIns="91440" tIns="45720" rIns="91440" bIns="45720" rtlCol="0" anchor="t">
            <a:spAutoFit/>
          </a:bodyPr>
          <a:lstStyle/>
          <a:p>
            <a:pPr marL="342900" indent="-342900">
              <a:spcBef>
                <a:spcPts val="1000"/>
              </a:spcBef>
              <a:buChar char="•"/>
            </a:pPr>
            <a:r>
              <a:rPr lang="en-US" sz="2000">
                <a:latin typeface="Arial"/>
                <a:cs typeface="Arial"/>
              </a:rPr>
              <a:t>Created an Enhanced Medical Group Living Environment to provide nursing and hands-on care in the community.</a:t>
            </a:r>
            <a:endParaRPr lang="en-US" sz="2000"/>
          </a:p>
          <a:p>
            <a:pPr>
              <a:spcBef>
                <a:spcPts val="1000"/>
              </a:spcBef>
            </a:pPr>
            <a:endParaRPr lang="en-US" sz="2000">
              <a:latin typeface="Arial"/>
              <a:cs typeface="Arial"/>
            </a:endParaRPr>
          </a:p>
          <a:p>
            <a:pPr marL="285750" indent="-285750">
              <a:buFont typeface="Arial"/>
              <a:buChar char="•"/>
            </a:pPr>
            <a:r>
              <a:rPr lang="en-US" sz="2000">
                <a:latin typeface="Arial"/>
                <a:cs typeface="Arial"/>
              </a:rPr>
              <a:t>Higher level of care than the current ACCS Intensive Medical GLE. </a:t>
            </a:r>
          </a:p>
          <a:p>
            <a:pPr marL="285750" indent="-285750">
              <a:buFont typeface="Arial"/>
              <a:buChar char="•"/>
            </a:pPr>
            <a:endParaRPr lang="en-US" sz="2000">
              <a:latin typeface="Arial"/>
              <a:cs typeface="Arial"/>
            </a:endParaRPr>
          </a:p>
          <a:p>
            <a:pPr marL="285750" indent="-285750">
              <a:buFont typeface="Arial"/>
              <a:buChar char="•"/>
            </a:pPr>
            <a:r>
              <a:rPr lang="en-US" sz="2000">
                <a:latin typeface="Arial"/>
                <a:cs typeface="Arial"/>
              </a:rPr>
              <a:t>Services are designed to meet and support the daily needs of individuals with chronic medical conditions, terminal illnesses and/or disabilities which are impacted by their significant mental illness.  </a:t>
            </a:r>
            <a:endParaRPr lang="en-US" sz="2000"/>
          </a:p>
          <a:p>
            <a:pPr marL="285750" indent="-285750">
              <a:buFont typeface="Arial"/>
              <a:buChar char="•"/>
            </a:pPr>
            <a:endParaRPr lang="en-US" sz="2000">
              <a:latin typeface="Arial"/>
              <a:cs typeface="Arial"/>
            </a:endParaRPr>
          </a:p>
          <a:p>
            <a:pPr marL="285750" indent="-285750">
              <a:buFont typeface="Arial"/>
              <a:buChar char="•"/>
            </a:pPr>
            <a:r>
              <a:rPr lang="en-US" sz="2000">
                <a:latin typeface="Arial"/>
                <a:cs typeface="Arial"/>
              </a:rPr>
              <a:t>Individuals referred to this program do not meet the criteria for skilled nursing facilities, acute hospitalization or Intensive Medical GLE (IMGLE), however still require licensed and unlicensed professional services to meet their chronic complex medical and behavioral needs to ensure improvement or stabilization of their medical and behavioral condition. </a:t>
            </a:r>
            <a:endParaRPr lang="en-US" sz="2000"/>
          </a:p>
          <a:p>
            <a:pPr marL="285750" indent="-285750">
              <a:buFont typeface="Arial"/>
              <a:buChar char="•"/>
            </a:pPr>
            <a:endParaRPr lang="en-US" sz="1600">
              <a:latin typeface="Arial"/>
              <a:cs typeface="Arial"/>
            </a:endParaRPr>
          </a:p>
          <a:p>
            <a:pPr marL="285750" indent="-285750">
              <a:buFont typeface="Arial"/>
              <a:buChar char="•"/>
            </a:pPr>
            <a:endParaRPr lang="en-US" sz="1600">
              <a:latin typeface="Arial"/>
              <a:cs typeface="Arial"/>
            </a:endParaRPr>
          </a:p>
          <a:p>
            <a:pPr marL="285750" indent="-285750">
              <a:buFont typeface="Arial"/>
              <a:buChar char="•"/>
            </a:pPr>
            <a:endParaRPr lang="en-US" sz="1800"/>
          </a:p>
          <a:p>
            <a:pPr marL="285750" indent="-285750">
              <a:buFont typeface="Arial"/>
              <a:buChar char="•"/>
            </a:pPr>
            <a:endParaRPr lang="en-US"/>
          </a:p>
          <a:p>
            <a:endParaRPr lang="en-US"/>
          </a:p>
          <a:p>
            <a:endParaRPr lang="en-US"/>
          </a:p>
          <a:p>
            <a:endParaRPr lang="en-US"/>
          </a:p>
          <a:p>
            <a:pPr>
              <a:spcBef>
                <a:spcPts val="2400"/>
              </a:spcBef>
            </a:pPr>
            <a:endParaRPr lang="en-US"/>
          </a:p>
          <a:p>
            <a:endParaRPr lang="en-US"/>
          </a:p>
        </p:txBody>
      </p:sp>
    </p:spTree>
    <p:extLst>
      <p:ext uri="{BB962C8B-B14F-4D97-AF65-F5344CB8AC3E}">
        <p14:creationId xmlns:p14="http://schemas.microsoft.com/office/powerpoint/2010/main" val="146117370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7037&quot;&gt;&lt;version val=&quot;32940&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Day&gt;&lt;m_yearfmt&gt;&lt;begin val=&quot;0&quot;/&gt;&lt;end val=&quot;4&quot;/&gt;&lt;/m_yearfmt&gt;&lt;/m_precDefaultDay&gt;&lt;m_precDefaultWeek&gt;&lt;m_yearfmt&gt;&lt;begin val=&quot;0&quot;/&gt;&lt;end val=&quot;4&quot;/&gt;&lt;/m_yearfmt&gt;&lt;/m_precDefaultWeek&gt;&lt;m_precDefaultMonth&gt;&lt;m_yearfmt&gt;&lt;begin val=&quot;0&quot;/&gt;&lt;end val=&quot;4&quot;/&gt;&lt;/m_yearfmt&gt;&lt;/m_precDefaultMonth&gt;&lt;m_precDefaultQuarter&gt;&lt;m_yearfmt&gt;&lt;begin val=&quot;0&quot;/&gt;&lt;end val=&quot;4&quot;/&gt;&lt;/m_yearfmt&gt;&lt;/m_precDefaultQuarter&gt;&lt;m_precDefaultYear&gt;&lt;m_yearfmt&gt;&lt;begin val=&quot;0&quot;/&gt;&lt;end val=&quot;4&quot;/&gt;&lt;/m_yearfmt&gt;&lt;/m_precDefaultYear&gt;&lt;m_precDefaultFYDay&gt;&lt;m_yearfmt&gt;&lt;begin val=&quot;0&quot;/&gt;&lt;end val=&quot;4&quot;/&gt;&lt;/m_yearfmt&gt;&lt;/m_precDefaultFYDay&gt;&lt;m_precDefaultFYWeek&gt;&lt;m_yearfmt&gt;&lt;begin val=&quot;0&quot;/&gt;&lt;end val=&quot;4&quot;/&gt;&lt;/m_yearfmt&gt;&lt;/m_precDefaultFYWeek&gt;&lt;m_precDefaultFYMonth&gt;&lt;m_yearfmt&gt;&lt;begin val=&quot;0&quot;/&gt;&lt;end val=&quot;4&quot;/&gt;&lt;/m_yearfmt&gt;&lt;/m_precDefaultFYMonth&gt;&lt;m_precDefaultFYQuarter&gt;&lt;m_yearfmt&gt;&lt;begin val=&quot;0&quot;/&gt;&lt;end val=&quot;4&quot;/&gt;&lt;/m_yearfmt&gt;&lt;/m_precDefaultFYQuarter&gt;&lt;m_precDefaultFYYear&gt;&lt;m_yearfmt&gt;&lt;begin val=&quot;0&quot;/&gt;&lt;end val=&quot;4&quot;/&gt;&lt;/m_yearfmt&gt;&lt;/m_precDefaultFYYear&gt;&lt;m_mruColor&gt;&lt;m_vecMRU length=&quot;0&quot;/&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waqM3SISEIKLw7bvuLj2d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waqM3SISEIKLw7bvuLj2d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RcblEEfJJRA3Z_qO1pXby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RcblEEfJJRA3Z_qO1pXby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waqM3SISEIKLw7bvuLj2d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l.TcTX_dx.tdoQ_GivVBi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RcblEEfJJRA3Z_qO1pXbyg"/>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l.TcTX_dx.tdoQ_GivVBi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Yrm8S55baQtz7LEf4MoC1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Yrm8S55baQtz7LEf4MoC1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heme/theme1.xml><?xml version="1.0" encoding="utf-8"?>
<a:theme xmlns:a="http://schemas.openxmlformats.org/drawingml/2006/main" name="Theme2">
  <a:themeElements>
    <a:clrScheme name="Strategy Team">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txDef>
      <a:spPr bwMode="auto">
        <a:solidFill>
          <a:schemeClr val="accent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76200" tIns="76200" rIns="76200" bIns="76200" numCol="1" anchor="ctr" anchorCtr="0" compatLnSpc="1">
        <a:prstTxWarp prst="textNoShape">
          <a:avLst/>
        </a:prstTxWarp>
        <a:noAutofit/>
      </a:bodyPr>
      <a:lstStyle>
        <a:defPPr algn="l">
          <a:defRPr sz="1400" b="1" kern="0" dirty="0">
            <a:solidFill>
              <a:srgbClr val="000000"/>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MassHealth Templates WIDE" id="{2F7169ED-F0D2-484C-916A-7B042ABE4BA1}" vid="{5FA4BA22-94DD-4E27-B00B-5E3DECDEF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e669105-a2b9-495c-85f2-7251ba45fac7">
      <Terms xmlns="http://schemas.microsoft.com/office/infopath/2007/PartnerControls"/>
    </lcf76f155ced4ddcb4097134ff3c332f>
    <TaxCatchAll xmlns="6bc2862f-d068-4d48-bb7e-8ce1b2527085" xsi:nil="true"/>
    <SharedWithUsers xmlns="6bc2862f-d068-4d48-bb7e-8ce1b2527085">
      <UserInfo>
        <DisplayName>Morton, Jeff (DMH)</DisplayName>
        <AccountId>14</AccountId>
        <AccountType/>
      </UserInfo>
      <UserInfo>
        <DisplayName>Clougherty, Kim (DMH)</DisplayName>
        <AccountId>46</AccountId>
        <AccountType/>
      </UserInfo>
      <UserInfo>
        <DisplayName>Stepansky, Michael (DMH)</DisplayName>
        <AccountId>15</AccountId>
        <AccountType/>
      </UserInfo>
      <UserInfo>
        <DisplayName>Lucas, Beth (DMH)</DisplayName>
        <AccountId>12</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9C76D1ECFDA824DBD82448BA032721D" ma:contentTypeVersion="12" ma:contentTypeDescription="Create a new document." ma:contentTypeScope="" ma:versionID="aad4b144185e6b768388465d5086cf37">
  <xsd:schema xmlns:xsd="http://www.w3.org/2001/XMLSchema" xmlns:xs="http://www.w3.org/2001/XMLSchema" xmlns:p="http://schemas.microsoft.com/office/2006/metadata/properties" xmlns:ns2="ce669105-a2b9-495c-85f2-7251ba45fac7" xmlns:ns3="6bc2862f-d068-4d48-bb7e-8ce1b2527085" targetNamespace="http://schemas.microsoft.com/office/2006/metadata/properties" ma:root="true" ma:fieldsID="a69d1422e5b56ea04bc3983c07d2abab" ns2:_="" ns3:_="">
    <xsd:import namespace="ce669105-a2b9-495c-85f2-7251ba45fac7"/>
    <xsd:import namespace="6bc2862f-d068-4d48-bb7e-8ce1b252708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669105-a2b9-495c-85f2-7251ba45fa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bc2862f-d068-4d48-bb7e-8ce1b252708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d3640668-6857-4466-8dae-1c34709a3aeb}" ma:internalName="TaxCatchAll" ma:showField="CatchAllData" ma:web="6bc2862f-d068-4d48-bb7e-8ce1b252708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F1C43B-F658-46CF-9FA1-11E9428FE2E7}">
  <ds:schemaRefs>
    <ds:schemaRef ds:uri="http://schemas.microsoft.com/sharepoint/v3/contenttype/forms"/>
  </ds:schemaRefs>
</ds:datastoreItem>
</file>

<file path=customXml/itemProps2.xml><?xml version="1.0" encoding="utf-8"?>
<ds:datastoreItem xmlns:ds="http://schemas.openxmlformats.org/officeDocument/2006/customXml" ds:itemID="{259F294A-B342-48AB-862E-64C1BD47EB09}">
  <ds:schemaRefs>
    <ds:schemaRef ds:uri="http://purl.org/dc/terms/"/>
    <ds:schemaRef ds:uri="http://schemas.microsoft.com/office/2006/documentManagement/types"/>
    <ds:schemaRef ds:uri="6bc2862f-d068-4d48-bb7e-8ce1b2527085"/>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ce669105-a2b9-495c-85f2-7251ba45fac7"/>
    <ds:schemaRef ds:uri="http://www.w3.org/XML/1998/namespace"/>
    <ds:schemaRef ds:uri="http://purl.org/dc/dcmitype/"/>
  </ds:schemaRefs>
</ds:datastoreItem>
</file>

<file path=customXml/itemProps3.xml><?xml version="1.0" encoding="utf-8"?>
<ds:datastoreItem xmlns:ds="http://schemas.openxmlformats.org/officeDocument/2006/customXml" ds:itemID="{892A244C-02AC-4761-84A2-8955811255B1}">
  <ds:schemaRefs>
    <ds:schemaRef ds:uri="6bc2862f-d068-4d48-bb7e-8ce1b2527085"/>
    <ds:schemaRef ds:uri="ce669105-a2b9-495c-85f2-7251ba45fac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MassHealth Templates WIDE</Template>
  <TotalTime>1419</TotalTime>
  <Words>827</Words>
  <Application>Microsoft Office PowerPoint</Application>
  <PresentationFormat>Widescreen</PresentationFormat>
  <Paragraphs>73</Paragraphs>
  <Slides>6</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3" baseType="lpstr">
      <vt:lpstr>Arial</vt:lpstr>
      <vt:lpstr>Calibri</vt:lpstr>
      <vt:lpstr>Courier New</vt:lpstr>
      <vt:lpstr>Segoe UI</vt:lpstr>
      <vt:lpstr>Wingdings</vt:lpstr>
      <vt:lpstr>Theme2</vt:lpstr>
      <vt:lpstr>think-cell Slide</vt:lpstr>
      <vt:lpstr>PowerPoint Presentation</vt:lpstr>
      <vt:lpstr>Skilled Nursing Facility Coordination and Transition Supports – Implementation Planning</vt:lpstr>
      <vt:lpstr>PASRR</vt:lpstr>
      <vt:lpstr>DMH Nursing Facility Transition Team</vt:lpstr>
      <vt:lpstr>PASRR and DMH Transition Team</vt:lpstr>
      <vt:lpstr>ACCS Expansion to Support NF Transitions</vt:lpstr>
    </vt:vector>
  </TitlesOfParts>
  <Company>EOHHS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MassHealth PowerPoint Templates</dc:title>
  <dc:creator>Zukus, Rachael (EHS)</dc:creator>
  <cp:lastModifiedBy>Clougherty, Kim (DMH)</cp:lastModifiedBy>
  <cp:revision>129</cp:revision>
  <dcterms:created xsi:type="dcterms:W3CDTF">2022-08-30T20:28:46Z</dcterms:created>
  <dcterms:modified xsi:type="dcterms:W3CDTF">2023-06-29T15:37:27Z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0x010100C9C76D1ECFDA824DBD82448BA032721D</vt:lpwstr>
  </property>
  <property fmtid="{D5CDD505-2E9C-101B-9397-08002B2CF9AE}" pid="3" name="MediaServiceImageTags">
    <vt:lpwstr/>
  </property>
</Properties>
</file>